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6"/>
  </p:notesMasterIdLst>
  <p:sldIdLst>
    <p:sldId id="256" r:id="rId2"/>
    <p:sldId id="305" r:id="rId3"/>
    <p:sldId id="258" r:id="rId4"/>
    <p:sldId id="353" r:id="rId5"/>
    <p:sldId id="260" r:id="rId6"/>
    <p:sldId id="354" r:id="rId7"/>
    <p:sldId id="356" r:id="rId8"/>
    <p:sldId id="357" r:id="rId9"/>
    <p:sldId id="358" r:id="rId10"/>
    <p:sldId id="359" r:id="rId11"/>
    <p:sldId id="388" r:id="rId12"/>
    <p:sldId id="389" r:id="rId13"/>
    <p:sldId id="390" r:id="rId14"/>
    <p:sldId id="361" r:id="rId15"/>
    <p:sldId id="362" r:id="rId16"/>
    <p:sldId id="363" r:id="rId17"/>
    <p:sldId id="364" r:id="rId18"/>
    <p:sldId id="365" r:id="rId19"/>
    <p:sldId id="367" r:id="rId20"/>
    <p:sldId id="368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9" r:id="rId30"/>
    <p:sldId id="383" r:id="rId31"/>
    <p:sldId id="384" r:id="rId32"/>
    <p:sldId id="385" r:id="rId33"/>
    <p:sldId id="386" r:id="rId34"/>
    <p:sldId id="387" r:id="rId35"/>
  </p:sldIdLst>
  <p:sldSz cx="9144000" cy="5143500" type="screen16x9"/>
  <p:notesSz cx="6858000" cy="9144000"/>
  <p:embeddedFontLst>
    <p:embeddedFont>
      <p:font typeface="Crimson Text" panose="020B0604020202020204" charset="0"/>
      <p:regular r:id="rId37"/>
      <p:bold r:id="rId38"/>
      <p:italic r:id="rId39"/>
      <p:boldItalic r:id="rId40"/>
    </p:embeddedFont>
    <p:embeddedFont>
      <p:font typeface="Montserrat" panose="00000500000000000000" pitchFamily="2" charset="-52"/>
      <p:regular r:id="rId41"/>
      <p:bold r:id="rId42"/>
      <p:italic r:id="rId43"/>
      <p:boldItalic r:id="rId44"/>
    </p:embeddedFont>
    <p:embeddedFont>
      <p:font typeface="Vidaloka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0F0"/>
    <a:srgbClr val="404040"/>
    <a:srgbClr val="3F3533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C50018-75D3-4AAA-A261-38C6558EA515}">
  <a:tblStyle styleId="{5BC50018-75D3-4AAA-A261-38C6558EA5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5597" autoAdjust="0"/>
  </p:normalViewPr>
  <p:slideViewPr>
    <p:cSldViewPr snapToGrid="0">
      <p:cViewPr varScale="1">
        <p:scale>
          <a:sx n="118" d="100"/>
          <a:sy n="118" d="100"/>
        </p:scale>
        <p:origin x="40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37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39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576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819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928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870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40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263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334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80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772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225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097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31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998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403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5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019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657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01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74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111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306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70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46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315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386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07aaa41fe9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07aaa41fe9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48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472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63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  <p:sldLayoutId id="2147483662" r:id="rId5"/>
    <p:sldLayoutId id="2147483683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86023" y="499566"/>
            <a:ext cx="4572000" cy="97719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Учреждение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образования</a:t>
            </a:r>
            <a:endParaRPr lang="en-US" sz="1800" dirty="0">
              <a:solidFill>
                <a:srgbClr val="363636"/>
              </a:solidFill>
              <a:latin typeface="Montserrat"/>
            </a:endParaRPr>
          </a:p>
          <a:p>
            <a:pPr algn="ctr">
              <a:lnSpc>
                <a:spcPts val="2300"/>
              </a:lnSpc>
            </a:pPr>
            <a:r>
              <a:rPr lang="en-US" sz="1800" dirty="0">
                <a:solidFill>
                  <a:srgbClr val="363636"/>
                </a:solidFill>
                <a:latin typeface="Montserrat"/>
              </a:rPr>
              <a:t>«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Белорусский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государственный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технологический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университет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»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1404393" y="4404095"/>
            <a:ext cx="633526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dirty="0" err="1">
                <a:solidFill>
                  <a:srgbClr val="363636"/>
                </a:solidFill>
                <a:latin typeface="Montserrat"/>
              </a:rPr>
              <a:t>Автор</a:t>
            </a:r>
            <a:r>
              <a:rPr lang="en-US" sz="1600" dirty="0">
                <a:solidFill>
                  <a:srgbClr val="363636"/>
                </a:solidFill>
                <a:latin typeface="Montserrat"/>
              </a:rPr>
              <a:t>: </a:t>
            </a:r>
            <a:r>
              <a:rPr lang="ru-RU" sz="1600" dirty="0" err="1" smtClean="0">
                <a:solidFill>
                  <a:srgbClr val="363636"/>
                </a:solidFill>
                <a:latin typeface="Montserrat"/>
              </a:rPr>
              <a:t>Помоз</a:t>
            </a:r>
            <a:r>
              <a:rPr lang="en-US" sz="1600" dirty="0" smtClean="0">
                <a:solidFill>
                  <a:srgbClr val="363636"/>
                </a:solidFill>
                <a:latin typeface="Montserrat"/>
              </a:rPr>
              <a:t> </a:t>
            </a:r>
            <a:r>
              <a:rPr lang="ru-RU" sz="1600" dirty="0">
                <a:solidFill>
                  <a:srgbClr val="363636"/>
                </a:solidFill>
                <a:latin typeface="Montserrat"/>
              </a:rPr>
              <a:t>Д</a:t>
            </a:r>
            <a:r>
              <a:rPr lang="en-US" sz="1600" dirty="0" smtClean="0">
                <a:solidFill>
                  <a:srgbClr val="363636"/>
                </a:solidFill>
                <a:latin typeface="Montserrat"/>
              </a:rPr>
              <a:t>.С.   </a:t>
            </a:r>
            <a:r>
              <a:rPr lang="en-US" sz="1600" dirty="0" err="1" smtClean="0">
                <a:solidFill>
                  <a:srgbClr val="363636"/>
                </a:solidFill>
                <a:latin typeface="Montserrat"/>
              </a:rPr>
              <a:t>Руководитель</a:t>
            </a:r>
            <a:r>
              <a:rPr lang="en-US" sz="1600" dirty="0">
                <a:solidFill>
                  <a:srgbClr val="363636"/>
                </a:solidFill>
                <a:latin typeface="Montserrat"/>
              </a:rPr>
              <a:t>: </a:t>
            </a:r>
            <a:r>
              <a:rPr lang="ru-RU" sz="1600" dirty="0" err="1" smtClean="0">
                <a:solidFill>
                  <a:srgbClr val="363636"/>
                </a:solidFill>
                <a:latin typeface="Montserrat"/>
              </a:rPr>
              <a:t>Осоко</a:t>
            </a:r>
            <a:r>
              <a:rPr lang="en-US" sz="1600" dirty="0" smtClean="0">
                <a:solidFill>
                  <a:srgbClr val="363636"/>
                </a:solidFill>
                <a:latin typeface="Montserrat"/>
              </a:rPr>
              <a:t> </a:t>
            </a:r>
            <a:r>
              <a:rPr lang="ru-RU" sz="1600" dirty="0">
                <a:solidFill>
                  <a:srgbClr val="363636"/>
                </a:solidFill>
                <a:latin typeface="Montserrat"/>
              </a:rPr>
              <a:t>С</a:t>
            </a:r>
            <a:r>
              <a:rPr lang="en-US" sz="1600" dirty="0" smtClean="0">
                <a:solidFill>
                  <a:srgbClr val="363636"/>
                </a:solidFill>
                <a:latin typeface="Montserrat"/>
              </a:rPr>
              <a:t>.</a:t>
            </a:r>
            <a:r>
              <a:rPr lang="ru-RU" sz="1600" dirty="0" smtClean="0">
                <a:solidFill>
                  <a:srgbClr val="363636"/>
                </a:solidFill>
                <a:latin typeface="Montserrat"/>
              </a:rPr>
              <a:t>А</a:t>
            </a:r>
            <a:r>
              <a:rPr lang="en-US" sz="1600" dirty="0" smtClean="0">
                <a:solidFill>
                  <a:srgbClr val="363636"/>
                </a:solidFill>
                <a:latin typeface="Montserrat"/>
              </a:rPr>
              <a:t>.</a:t>
            </a:r>
            <a:endParaRPr lang="en-US" sz="1600" dirty="0">
              <a:solidFill>
                <a:srgbClr val="363636"/>
              </a:solidFill>
              <a:latin typeface="Montserrat"/>
            </a:endParaRPr>
          </a:p>
          <a:p>
            <a:pPr algn="ctr">
              <a:lnSpc>
                <a:spcPts val="2000"/>
              </a:lnSpc>
              <a:spcBef>
                <a:spcPct val="0"/>
              </a:spcBef>
            </a:pPr>
            <a:endParaRPr lang="en-US" sz="1600" dirty="0">
              <a:solidFill>
                <a:srgbClr val="363636"/>
              </a:solidFill>
              <a:latin typeface="Montserrat"/>
            </a:endParaRPr>
          </a:p>
        </p:txBody>
      </p:sp>
      <p:sp>
        <p:nvSpPr>
          <p:cNvPr id="8" name="TextBox 20"/>
          <p:cNvSpPr txBox="1"/>
          <p:nvPr/>
        </p:nvSpPr>
        <p:spPr>
          <a:xfrm>
            <a:off x="1253090" y="2183224"/>
            <a:ext cx="706860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ru-RU" sz="4400" dirty="0" smtClean="0">
                <a:solidFill>
                  <a:srgbClr val="363636"/>
                </a:solidFill>
                <a:latin typeface="Montserrat"/>
              </a:rPr>
              <a:t>Онлайн-сервис</a:t>
            </a:r>
            <a:r>
              <a:rPr lang="en-US" sz="4400" dirty="0" smtClean="0">
                <a:solidFill>
                  <a:srgbClr val="363636"/>
                </a:solidFill>
                <a:latin typeface="Montserrat"/>
              </a:rPr>
              <a:t> </a:t>
            </a:r>
            <a:r>
              <a:rPr lang="ru-RU" sz="4400" dirty="0" smtClean="0">
                <a:solidFill>
                  <a:srgbClr val="363636"/>
                </a:solidFill>
                <a:latin typeface="Montserrat"/>
              </a:rPr>
              <a:t>«</a:t>
            </a:r>
            <a:r>
              <a:rPr lang="en-US" sz="4400" dirty="0" err="1" smtClean="0">
                <a:solidFill>
                  <a:srgbClr val="363636"/>
                </a:solidFill>
                <a:latin typeface="Montserrat"/>
              </a:rPr>
              <a:t>Moviq</a:t>
            </a:r>
            <a:r>
              <a:rPr lang="ru-RU" sz="4400" dirty="0" smtClean="0">
                <a:solidFill>
                  <a:srgbClr val="363636"/>
                </a:solidFill>
                <a:latin typeface="Montserrat"/>
              </a:rPr>
              <a:t>»</a:t>
            </a:r>
            <a:endParaRPr lang="en-US" sz="4400" dirty="0">
              <a:solidFill>
                <a:srgbClr val="363636"/>
              </a:solidFill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25" y="590132"/>
            <a:ext cx="5867949" cy="424300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" y="98676"/>
            <a:ext cx="9144000" cy="30260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488;p60"/>
          <p:cNvSpPr txBox="1">
            <a:spLocks noGrp="1"/>
          </p:cNvSpPr>
          <p:nvPr>
            <p:ph type="title"/>
          </p:nvPr>
        </p:nvSpPr>
        <p:spPr>
          <a:xfrm>
            <a:off x="226956" y="-36371"/>
            <a:ext cx="86900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Логическая схема базы данных</a:t>
            </a:r>
            <a:endParaRPr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06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98676"/>
            <a:ext cx="9144000" cy="30260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488;p60"/>
          <p:cNvSpPr txBox="1">
            <a:spLocks noGrp="1"/>
          </p:cNvSpPr>
          <p:nvPr>
            <p:ph type="title"/>
          </p:nvPr>
        </p:nvSpPr>
        <p:spPr>
          <a:xfrm>
            <a:off x="226956" y="-36371"/>
            <a:ext cx="86900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Прототипы основных страниц</a:t>
            </a:r>
            <a:endParaRPr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3" y="952764"/>
            <a:ext cx="2396190" cy="134162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85" y="947038"/>
            <a:ext cx="2396190" cy="1347346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3" y="2910042"/>
            <a:ext cx="2396190" cy="1486687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85" y="2885140"/>
            <a:ext cx="2383854" cy="1486687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51" y="2885140"/>
            <a:ext cx="2493210" cy="148454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0" y="4814716"/>
            <a:ext cx="9144000" cy="30260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488;p60"/>
          <p:cNvSpPr txBox="1">
            <a:spLocks/>
          </p:cNvSpPr>
          <p:nvPr/>
        </p:nvSpPr>
        <p:spPr>
          <a:xfrm>
            <a:off x="343722" y="2304168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Главная страница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Google Shape;488;p60"/>
          <p:cNvSpPr txBox="1">
            <a:spLocks/>
          </p:cNvSpPr>
          <p:nvPr/>
        </p:nvSpPr>
        <p:spPr>
          <a:xfrm>
            <a:off x="423483" y="4396729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Рекомендации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Google Shape;488;p60"/>
          <p:cNvSpPr txBox="1">
            <a:spLocks/>
          </p:cNvSpPr>
          <p:nvPr/>
        </p:nvSpPr>
        <p:spPr>
          <a:xfrm>
            <a:off x="3293320" y="2304168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Подборки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5" name="Google Shape;488;p60"/>
          <p:cNvSpPr txBox="1">
            <a:spLocks/>
          </p:cNvSpPr>
          <p:nvPr/>
        </p:nvSpPr>
        <p:spPr>
          <a:xfrm>
            <a:off x="3280985" y="4396729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Фильм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6" name="Google Shape;488;p60"/>
          <p:cNvSpPr txBox="1">
            <a:spLocks/>
          </p:cNvSpPr>
          <p:nvPr/>
        </p:nvSpPr>
        <p:spPr>
          <a:xfrm>
            <a:off x="6199332" y="4396729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Личный кабинет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151" y="941129"/>
            <a:ext cx="2493210" cy="1363039"/>
          </a:xfrm>
          <a:prstGeom prst="rect">
            <a:avLst/>
          </a:prstGeom>
        </p:spPr>
      </p:pic>
      <p:sp>
        <p:nvSpPr>
          <p:cNvPr id="17" name="Google Shape;488;p60"/>
          <p:cNvSpPr txBox="1">
            <a:spLocks/>
          </p:cNvSpPr>
          <p:nvPr/>
        </p:nvSpPr>
        <p:spPr>
          <a:xfrm>
            <a:off x="6065520" y="2304168"/>
            <a:ext cx="2706241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Отдельная подборка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6197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98676"/>
            <a:ext cx="9144000" cy="30260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488;p60"/>
          <p:cNvSpPr txBox="1">
            <a:spLocks noGrp="1"/>
          </p:cNvSpPr>
          <p:nvPr>
            <p:ph type="title"/>
          </p:nvPr>
        </p:nvSpPr>
        <p:spPr>
          <a:xfrm>
            <a:off x="226956" y="114933"/>
            <a:ext cx="86900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Алгоритм актуализации базы данных</a:t>
            </a:r>
            <a:endParaRPr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4814716"/>
            <a:ext cx="9144000" cy="30260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488;p60"/>
          <p:cNvSpPr txBox="1">
            <a:spLocks/>
          </p:cNvSpPr>
          <p:nvPr/>
        </p:nvSpPr>
        <p:spPr>
          <a:xfrm>
            <a:off x="1039569" y="1231232"/>
            <a:ext cx="6515580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>
                <a:latin typeface="Montserrat" panose="00000500000000000000" pitchFamily="2" charset="-52"/>
              </a:rPr>
              <a:t>Из базы данных извлекается номер текущей страницы для </a:t>
            </a:r>
            <a:r>
              <a:rPr lang="ru-RU" sz="1800" dirty="0" smtClean="0">
                <a:latin typeface="Montserrat" panose="00000500000000000000" pitchFamily="2" charset="-52"/>
              </a:rPr>
              <a:t>API-запроса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Google Shape;846;p86"/>
          <p:cNvSpPr/>
          <p:nvPr/>
        </p:nvSpPr>
        <p:spPr>
          <a:xfrm rot="16200000">
            <a:off x="766920" y="1377242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88;p60"/>
          <p:cNvSpPr txBox="1">
            <a:spLocks/>
          </p:cNvSpPr>
          <p:nvPr/>
        </p:nvSpPr>
        <p:spPr>
          <a:xfrm>
            <a:off x="1039569" y="1867220"/>
            <a:ext cx="5826052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latin typeface="Montserrat" panose="00000500000000000000" pitchFamily="2" charset="-52"/>
              </a:rPr>
              <a:t>Формируется и отправляется запрос к </a:t>
            </a:r>
            <a:r>
              <a:rPr lang="en-US" sz="1800" dirty="0" smtClean="0">
                <a:latin typeface="Montserrat" panose="00000500000000000000" pitchFamily="2" charset="-52"/>
              </a:rPr>
              <a:t>API </a:t>
            </a:r>
            <a:r>
              <a:rPr lang="ru-RU" sz="1800" dirty="0" smtClean="0">
                <a:latin typeface="Montserrat" panose="00000500000000000000" pitchFamily="2" charset="-52"/>
              </a:rPr>
              <a:t>с использованием текущего номера страницы</a:t>
            </a:r>
            <a:br>
              <a:rPr lang="ru-RU" sz="1800" dirty="0" smtClean="0">
                <a:latin typeface="Montserrat" panose="00000500000000000000" pitchFamily="2" charset="-52"/>
              </a:rPr>
            </a:br>
            <a:r>
              <a:rPr lang="ru-RU" sz="1800" dirty="0" smtClean="0">
                <a:latin typeface="Montserrat" panose="00000500000000000000" pitchFamily="2" charset="-52"/>
              </a:rPr>
              <a:t>и предустановленных параметров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0" name="Google Shape;846;p86"/>
          <p:cNvSpPr/>
          <p:nvPr/>
        </p:nvSpPr>
        <p:spPr>
          <a:xfrm rot="16200000">
            <a:off x="766920" y="2013230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8;p60"/>
          <p:cNvSpPr txBox="1">
            <a:spLocks/>
          </p:cNvSpPr>
          <p:nvPr/>
        </p:nvSpPr>
        <p:spPr>
          <a:xfrm>
            <a:off x="1039568" y="2780631"/>
            <a:ext cx="6911171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latin typeface="Montserrat" panose="00000500000000000000" pitchFamily="2" charset="-52"/>
              </a:rPr>
              <a:t>Извлекаются данные фильмов из ответа. Номер текущей страницы увеличивается на единицу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2" name="Google Shape;846;p86"/>
          <p:cNvSpPr/>
          <p:nvPr/>
        </p:nvSpPr>
        <p:spPr>
          <a:xfrm rot="16200000">
            <a:off x="766920" y="2926641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88;p60"/>
          <p:cNvSpPr txBox="1">
            <a:spLocks/>
          </p:cNvSpPr>
          <p:nvPr/>
        </p:nvSpPr>
        <p:spPr>
          <a:xfrm>
            <a:off x="1039568" y="3418484"/>
            <a:ext cx="6911171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latin typeface="Montserrat" panose="00000500000000000000" pitchFamily="2" charset="-52"/>
              </a:rPr>
              <a:t>Основные данные фильма и его связанные записи сохраняются в базу данных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4" name="Google Shape;846;p86"/>
          <p:cNvSpPr/>
          <p:nvPr/>
        </p:nvSpPr>
        <p:spPr>
          <a:xfrm rot="16200000">
            <a:off x="766920" y="3568055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88;p60"/>
          <p:cNvSpPr txBox="1">
            <a:spLocks/>
          </p:cNvSpPr>
          <p:nvPr/>
        </p:nvSpPr>
        <p:spPr>
          <a:xfrm>
            <a:off x="1039568" y="4050412"/>
            <a:ext cx="6911171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latin typeface="Montserrat" panose="00000500000000000000" pitchFamily="2" charset="-52"/>
              </a:rPr>
              <a:t>В случае обновления данных фильмов из </a:t>
            </a:r>
            <a:r>
              <a:rPr lang="en-US" sz="1800" dirty="0" smtClean="0">
                <a:latin typeface="Montserrat" panose="00000500000000000000" pitchFamily="2" charset="-52"/>
              </a:rPr>
              <a:t>API</a:t>
            </a:r>
            <a:r>
              <a:rPr lang="ru-RU" sz="1800" dirty="0" smtClean="0">
                <a:latin typeface="Montserrat" panose="00000500000000000000" pitchFamily="2" charset="-52"/>
              </a:rPr>
              <a:t>, эти данные обновляются в базе данных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6" name="Google Shape;846;p86"/>
          <p:cNvSpPr/>
          <p:nvPr/>
        </p:nvSpPr>
        <p:spPr>
          <a:xfrm rot="16200000">
            <a:off x="766920" y="4196422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1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98676"/>
            <a:ext cx="9144000" cy="30260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488;p60"/>
          <p:cNvSpPr txBox="1">
            <a:spLocks noGrp="1"/>
          </p:cNvSpPr>
          <p:nvPr>
            <p:ph type="title"/>
          </p:nvPr>
        </p:nvSpPr>
        <p:spPr>
          <a:xfrm>
            <a:off x="226956" y="318537"/>
            <a:ext cx="86900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Алгоритм расчета рейтинга фильма</a:t>
            </a:r>
            <a:endParaRPr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4814716"/>
            <a:ext cx="9144000" cy="30260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488;p60"/>
          <p:cNvSpPr txBox="1">
            <a:spLocks/>
          </p:cNvSpPr>
          <p:nvPr/>
        </p:nvSpPr>
        <p:spPr>
          <a:xfrm>
            <a:off x="1039568" y="2003143"/>
            <a:ext cx="6638797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latin typeface="Montserrat" panose="00000500000000000000" pitchFamily="2" charset="-52"/>
              </a:rPr>
              <a:t>Проверяется количество существующих рейтингов для данного фильма в базе данных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Google Shape;846;p86"/>
          <p:cNvSpPr/>
          <p:nvPr/>
        </p:nvSpPr>
        <p:spPr>
          <a:xfrm rot="16200000">
            <a:off x="766920" y="2149153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88;p60"/>
          <p:cNvSpPr txBox="1">
            <a:spLocks/>
          </p:cNvSpPr>
          <p:nvPr/>
        </p:nvSpPr>
        <p:spPr>
          <a:xfrm>
            <a:off x="1039568" y="2623891"/>
            <a:ext cx="6911171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latin typeface="Montserrat" panose="00000500000000000000" pitchFamily="2" charset="-52"/>
              </a:rPr>
              <a:t>Из базы данных извлекается сумма всех рейтингов и количество оценок для данного фильма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0" name="Google Shape;846;p86"/>
          <p:cNvSpPr/>
          <p:nvPr/>
        </p:nvSpPr>
        <p:spPr>
          <a:xfrm rot="16200000">
            <a:off x="766920" y="2769901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8;p60"/>
          <p:cNvSpPr txBox="1">
            <a:spLocks/>
          </p:cNvSpPr>
          <p:nvPr/>
        </p:nvSpPr>
        <p:spPr>
          <a:xfrm>
            <a:off x="1039568" y="3241395"/>
            <a:ext cx="6911171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latin typeface="Montserrat" panose="00000500000000000000" pitchFamily="2" charset="-52"/>
              </a:rPr>
              <a:t>Вычисляется средний рейтинг путем деления суммы всех рейтингов на количество оценок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2" name="Google Shape;846;p86"/>
          <p:cNvSpPr/>
          <p:nvPr/>
        </p:nvSpPr>
        <p:spPr>
          <a:xfrm rot="16200000">
            <a:off x="766920" y="3387405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9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488;p60"/>
          <p:cNvSpPr txBox="1">
            <a:spLocks noGrp="1"/>
          </p:cNvSpPr>
          <p:nvPr>
            <p:ph type="title"/>
          </p:nvPr>
        </p:nvSpPr>
        <p:spPr>
          <a:xfrm>
            <a:off x="414440" y="1793795"/>
            <a:ext cx="83216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Разработка дизайна проекта</a:t>
            </a:r>
            <a:endParaRPr sz="4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3811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8;p60"/>
          <p:cNvSpPr txBox="1">
            <a:spLocks/>
          </p:cNvSpPr>
          <p:nvPr/>
        </p:nvSpPr>
        <p:spPr>
          <a:xfrm>
            <a:off x="1631447" y="313477"/>
            <a:ext cx="57955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Логотип и палитра</a:t>
            </a:r>
            <a:endParaRPr lang="ru-RU" sz="4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25" y="3173411"/>
            <a:ext cx="1028158" cy="1024512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378073" y="1466987"/>
            <a:ext cx="2990062" cy="1152974"/>
          </a:xfrm>
          <a:prstGeom prst="rect">
            <a:avLst/>
          </a:prstGeom>
        </p:spPr>
      </p:pic>
      <p:sp>
        <p:nvSpPr>
          <p:cNvPr id="11" name="Google Shape;488;p60"/>
          <p:cNvSpPr txBox="1">
            <a:spLocks/>
          </p:cNvSpPr>
          <p:nvPr/>
        </p:nvSpPr>
        <p:spPr>
          <a:xfrm>
            <a:off x="136639" y="2619961"/>
            <a:ext cx="3549868" cy="37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Комбинированный логотип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Google Shape;488;p60"/>
          <p:cNvSpPr txBox="1">
            <a:spLocks/>
          </p:cNvSpPr>
          <p:nvPr/>
        </p:nvSpPr>
        <p:spPr>
          <a:xfrm>
            <a:off x="586588" y="4134094"/>
            <a:ext cx="2573032" cy="37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Буквенный логотип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91" y="2027983"/>
            <a:ext cx="3772219" cy="1271971"/>
          </a:xfrm>
          <a:prstGeom prst="rect">
            <a:avLst/>
          </a:prstGeom>
        </p:spPr>
      </p:pic>
      <p:sp>
        <p:nvSpPr>
          <p:cNvPr id="14" name="Google Shape;488;p60"/>
          <p:cNvSpPr txBox="1">
            <a:spLocks/>
          </p:cNvSpPr>
          <p:nvPr/>
        </p:nvSpPr>
        <p:spPr>
          <a:xfrm>
            <a:off x="5303521" y="3385907"/>
            <a:ext cx="2123512" cy="2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Палитра цветов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3676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98676"/>
            <a:ext cx="9144000" cy="30260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488;p60"/>
          <p:cNvSpPr txBox="1">
            <a:spLocks noGrp="1"/>
          </p:cNvSpPr>
          <p:nvPr>
            <p:ph type="title"/>
          </p:nvPr>
        </p:nvSpPr>
        <p:spPr>
          <a:xfrm>
            <a:off x="226956" y="-36371"/>
            <a:ext cx="86900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Дизайн-макеты основных страниц</a:t>
            </a:r>
            <a:endParaRPr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4814716"/>
            <a:ext cx="9144000" cy="30260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488;p60"/>
          <p:cNvSpPr txBox="1">
            <a:spLocks/>
          </p:cNvSpPr>
          <p:nvPr/>
        </p:nvSpPr>
        <p:spPr>
          <a:xfrm>
            <a:off x="405964" y="2304168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Главная страница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Google Shape;488;p60"/>
          <p:cNvSpPr txBox="1">
            <a:spLocks/>
          </p:cNvSpPr>
          <p:nvPr/>
        </p:nvSpPr>
        <p:spPr>
          <a:xfrm>
            <a:off x="405963" y="4396729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Рекомендации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Google Shape;488;p60"/>
          <p:cNvSpPr txBox="1">
            <a:spLocks/>
          </p:cNvSpPr>
          <p:nvPr/>
        </p:nvSpPr>
        <p:spPr>
          <a:xfrm>
            <a:off x="3293320" y="2304168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Подборки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5" name="Google Shape;488;p60"/>
          <p:cNvSpPr txBox="1">
            <a:spLocks/>
          </p:cNvSpPr>
          <p:nvPr/>
        </p:nvSpPr>
        <p:spPr>
          <a:xfrm>
            <a:off x="3280985" y="4396729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Фильм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6" name="Google Shape;488;p60"/>
          <p:cNvSpPr txBox="1">
            <a:spLocks/>
          </p:cNvSpPr>
          <p:nvPr/>
        </p:nvSpPr>
        <p:spPr>
          <a:xfrm>
            <a:off x="6199332" y="4396729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Личный кабинет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Google Shape;488;p60"/>
          <p:cNvSpPr txBox="1">
            <a:spLocks/>
          </p:cNvSpPr>
          <p:nvPr/>
        </p:nvSpPr>
        <p:spPr>
          <a:xfrm>
            <a:off x="6027595" y="2304168"/>
            <a:ext cx="2713861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Отдельная подборка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18" name="Рисунок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2" y="941129"/>
            <a:ext cx="2496005" cy="1353255"/>
          </a:xfrm>
          <a:prstGeom prst="rect">
            <a:avLst/>
          </a:prstGeom>
        </p:spPr>
      </p:pic>
      <p:pic>
        <p:nvPicPr>
          <p:cNvPr id="19" name="Рисунок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36" y="941129"/>
            <a:ext cx="2496005" cy="1353255"/>
          </a:xfrm>
          <a:prstGeom prst="rect">
            <a:avLst/>
          </a:prstGeom>
        </p:spPr>
      </p:pic>
      <p:pic>
        <p:nvPicPr>
          <p:cNvPr id="21" name="Рисунок 2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2" y="2881856"/>
            <a:ext cx="2496005" cy="1514873"/>
          </a:xfrm>
          <a:prstGeom prst="rect">
            <a:avLst/>
          </a:prstGeom>
        </p:spPr>
      </p:pic>
      <p:pic>
        <p:nvPicPr>
          <p:cNvPr id="22" name="Рисунок 2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36" y="2920010"/>
            <a:ext cx="2492199" cy="141560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149" y="932755"/>
            <a:ext cx="2516755" cy="134436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344" y="2920010"/>
            <a:ext cx="2497017" cy="14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4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488;p60"/>
          <p:cNvSpPr txBox="1">
            <a:spLocks noGrp="1"/>
          </p:cNvSpPr>
          <p:nvPr>
            <p:ph type="title"/>
          </p:nvPr>
        </p:nvSpPr>
        <p:spPr>
          <a:xfrm>
            <a:off x="414440" y="2089824"/>
            <a:ext cx="83216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Реализация проекта</a:t>
            </a:r>
            <a:endParaRPr sz="4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813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8;p60"/>
          <p:cNvSpPr txBox="1">
            <a:spLocks/>
          </p:cNvSpPr>
          <p:nvPr/>
        </p:nvSpPr>
        <p:spPr>
          <a:xfrm>
            <a:off x="1006496" y="313477"/>
            <a:ext cx="71967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Технологии разработки</a:t>
            </a:r>
            <a:endParaRPr lang="ru-RU" sz="4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Google Shape;488;p60"/>
          <p:cNvSpPr txBox="1">
            <a:spLocks/>
          </p:cNvSpPr>
          <p:nvPr/>
        </p:nvSpPr>
        <p:spPr>
          <a:xfrm>
            <a:off x="1046745" y="1298247"/>
            <a:ext cx="1402124" cy="32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2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Дизайн</a:t>
            </a:r>
            <a:endParaRPr lang="ru-RU" sz="2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Google Shape;488;p60"/>
          <p:cNvSpPr txBox="1">
            <a:spLocks/>
          </p:cNvSpPr>
          <p:nvPr/>
        </p:nvSpPr>
        <p:spPr>
          <a:xfrm>
            <a:off x="6336888" y="1311952"/>
            <a:ext cx="1552332" cy="2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2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Backend</a:t>
            </a:r>
            <a:endParaRPr lang="ru-RU" sz="2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0" name="Freeform 17"/>
          <p:cNvSpPr/>
          <p:nvPr/>
        </p:nvSpPr>
        <p:spPr>
          <a:xfrm>
            <a:off x="7391323" y="3395722"/>
            <a:ext cx="1244024" cy="643892"/>
          </a:xfrm>
          <a:custGeom>
            <a:avLst/>
            <a:gdLst/>
            <a:ahLst/>
            <a:cxnLst/>
            <a:rect l="l" t="t" r="r" b="b"/>
            <a:pathLst>
              <a:path w="3197632" h="1655056">
                <a:moveTo>
                  <a:pt x="0" y="0"/>
                </a:moveTo>
                <a:lnTo>
                  <a:pt x="3197632" y="0"/>
                </a:lnTo>
                <a:lnTo>
                  <a:pt x="3197632" y="1655055"/>
                </a:lnTo>
                <a:lnTo>
                  <a:pt x="0" y="1655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Google Shape;488;p60"/>
          <p:cNvSpPr txBox="1">
            <a:spLocks/>
          </p:cNvSpPr>
          <p:nvPr/>
        </p:nvSpPr>
        <p:spPr>
          <a:xfrm>
            <a:off x="3600114" y="1311952"/>
            <a:ext cx="1619295" cy="2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2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Frontend</a:t>
            </a:r>
            <a:endParaRPr lang="ru-RU" sz="2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32" y="3328110"/>
            <a:ext cx="780349" cy="78034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36" y="3238905"/>
            <a:ext cx="869554" cy="8695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5" y="1919954"/>
            <a:ext cx="854065" cy="82183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16" y="2005645"/>
            <a:ext cx="683987" cy="66711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28" y="3448017"/>
            <a:ext cx="1243978" cy="64622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24" y="3442896"/>
            <a:ext cx="719766" cy="623797"/>
          </a:xfrm>
          <a:prstGeom prst="rect">
            <a:avLst/>
          </a:prstGeom>
        </p:spPr>
      </p:pic>
      <p:sp>
        <p:nvSpPr>
          <p:cNvPr id="17" name="Google Shape;488;p60"/>
          <p:cNvSpPr txBox="1">
            <a:spLocks/>
          </p:cNvSpPr>
          <p:nvPr/>
        </p:nvSpPr>
        <p:spPr>
          <a:xfrm>
            <a:off x="-162889" y="2646009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err="1" smtClean="0">
                <a:solidFill>
                  <a:srgbClr val="363636"/>
                </a:solidFill>
                <a:latin typeface="Montserrat" panose="00000500000000000000" pitchFamily="2" charset="-52"/>
              </a:rPr>
              <a:t>Figma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Google Shape;488;p60"/>
          <p:cNvSpPr txBox="1">
            <a:spLocks/>
          </p:cNvSpPr>
          <p:nvPr/>
        </p:nvSpPr>
        <p:spPr>
          <a:xfrm>
            <a:off x="1046745" y="2660858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Photoshop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Google Shape;488;p60"/>
          <p:cNvSpPr txBox="1">
            <a:spLocks/>
          </p:cNvSpPr>
          <p:nvPr/>
        </p:nvSpPr>
        <p:spPr>
          <a:xfrm>
            <a:off x="441316" y="4006424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CorelDraw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0" name="Google Shape;488;p60"/>
          <p:cNvSpPr txBox="1">
            <a:spLocks/>
          </p:cNvSpPr>
          <p:nvPr/>
        </p:nvSpPr>
        <p:spPr>
          <a:xfrm>
            <a:off x="2694950" y="4006753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Vue.js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1" name="Google Shape;488;p60"/>
          <p:cNvSpPr txBox="1">
            <a:spLocks/>
          </p:cNvSpPr>
          <p:nvPr/>
        </p:nvSpPr>
        <p:spPr>
          <a:xfrm>
            <a:off x="3844708" y="4013260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SASS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Google Shape;488;p60"/>
          <p:cNvSpPr txBox="1">
            <a:spLocks/>
          </p:cNvSpPr>
          <p:nvPr/>
        </p:nvSpPr>
        <p:spPr>
          <a:xfrm>
            <a:off x="5511457" y="4001563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err="1" smtClean="0">
                <a:solidFill>
                  <a:srgbClr val="363636"/>
                </a:solidFill>
                <a:latin typeface="Montserrat" panose="00000500000000000000" pitchFamily="2" charset="-52"/>
              </a:rPr>
              <a:t>Laravel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Google Shape;488;p60"/>
          <p:cNvSpPr txBox="1">
            <a:spLocks/>
          </p:cNvSpPr>
          <p:nvPr/>
        </p:nvSpPr>
        <p:spPr>
          <a:xfrm>
            <a:off x="6827885" y="4003392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MySQL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Freeform 15"/>
          <p:cNvSpPr/>
          <p:nvPr/>
        </p:nvSpPr>
        <p:spPr>
          <a:xfrm>
            <a:off x="3295056" y="1934983"/>
            <a:ext cx="2290991" cy="737777"/>
          </a:xfrm>
          <a:custGeom>
            <a:avLst/>
            <a:gdLst/>
            <a:ahLst/>
            <a:cxnLst/>
            <a:rect l="l" t="t" r="r" b="b"/>
            <a:pathLst>
              <a:path w="4963763" h="1598500">
                <a:moveTo>
                  <a:pt x="0" y="0"/>
                </a:moveTo>
                <a:lnTo>
                  <a:pt x="4963762" y="0"/>
                </a:lnTo>
                <a:lnTo>
                  <a:pt x="4963762" y="1598500"/>
                </a:lnTo>
                <a:lnTo>
                  <a:pt x="0" y="1598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Google Shape;488;p60"/>
          <p:cNvSpPr txBox="1">
            <a:spLocks/>
          </p:cNvSpPr>
          <p:nvPr/>
        </p:nvSpPr>
        <p:spPr>
          <a:xfrm>
            <a:off x="3183647" y="2651160"/>
            <a:ext cx="876420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HTML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Google Shape;488;p60"/>
          <p:cNvSpPr txBox="1">
            <a:spLocks/>
          </p:cNvSpPr>
          <p:nvPr/>
        </p:nvSpPr>
        <p:spPr>
          <a:xfrm>
            <a:off x="4002341" y="2651160"/>
            <a:ext cx="876420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CSS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Google Shape;488;p60"/>
          <p:cNvSpPr txBox="1">
            <a:spLocks/>
          </p:cNvSpPr>
          <p:nvPr/>
        </p:nvSpPr>
        <p:spPr>
          <a:xfrm>
            <a:off x="4842821" y="2657903"/>
            <a:ext cx="876420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JS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8" name="Freeform 16"/>
          <p:cNvSpPr/>
          <p:nvPr/>
        </p:nvSpPr>
        <p:spPr>
          <a:xfrm>
            <a:off x="6568019" y="2005645"/>
            <a:ext cx="1101746" cy="599195"/>
          </a:xfrm>
          <a:custGeom>
            <a:avLst/>
            <a:gdLst/>
            <a:ahLst/>
            <a:cxnLst/>
            <a:rect l="l" t="t" r="r" b="b"/>
            <a:pathLst>
              <a:path w="2858986" h="1554887">
                <a:moveTo>
                  <a:pt x="0" y="0"/>
                </a:moveTo>
                <a:lnTo>
                  <a:pt x="2858986" y="0"/>
                </a:lnTo>
                <a:lnTo>
                  <a:pt x="2858986" y="1554887"/>
                </a:lnTo>
                <a:lnTo>
                  <a:pt x="0" y="15548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9" name="Google Shape;488;p60"/>
          <p:cNvSpPr txBox="1">
            <a:spLocks/>
          </p:cNvSpPr>
          <p:nvPr/>
        </p:nvSpPr>
        <p:spPr>
          <a:xfrm>
            <a:off x="5935382" y="2646009"/>
            <a:ext cx="2371519" cy="35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PHP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3349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98676"/>
            <a:ext cx="9144000" cy="30260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0" y="4814716"/>
            <a:ext cx="9144000" cy="30260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Google Shape;488;p60"/>
          <p:cNvSpPr txBox="1">
            <a:spLocks/>
          </p:cNvSpPr>
          <p:nvPr/>
        </p:nvSpPr>
        <p:spPr>
          <a:xfrm>
            <a:off x="657840" y="0"/>
            <a:ext cx="84861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Основные функциональные возможности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657840" y="126313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01.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Google Shape;488;p60"/>
          <p:cNvSpPr txBox="1">
            <a:spLocks/>
          </p:cNvSpPr>
          <p:nvPr/>
        </p:nvSpPr>
        <p:spPr>
          <a:xfrm>
            <a:off x="1315587" y="1410524"/>
            <a:ext cx="3518540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Авторизация </a:t>
            </a:r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/</a:t>
            </a:r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 регистрация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657839" y="376545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dirty="0">
                <a:solidFill>
                  <a:srgbClr val="363636"/>
                </a:solidFill>
                <a:latin typeface="Montserrat" panose="00000500000000000000" pitchFamily="2" charset="-52"/>
              </a:rPr>
              <a:t>7</a:t>
            </a: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Google Shape;488;p60"/>
          <p:cNvSpPr txBox="1">
            <a:spLocks/>
          </p:cNvSpPr>
          <p:nvPr/>
        </p:nvSpPr>
        <p:spPr>
          <a:xfrm>
            <a:off x="1315585" y="3957086"/>
            <a:ext cx="5532545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Редактирование данных в личном кабинете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8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657839" y="4232564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dirty="0">
                <a:solidFill>
                  <a:srgbClr val="363636"/>
                </a:solidFill>
                <a:latin typeface="Montserrat" panose="00000500000000000000" pitchFamily="2" charset="-52"/>
              </a:rPr>
              <a:t>8</a:t>
            </a: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9" name="Google Shape;488;p60"/>
          <p:cNvSpPr txBox="1">
            <a:spLocks/>
          </p:cNvSpPr>
          <p:nvPr/>
        </p:nvSpPr>
        <p:spPr>
          <a:xfrm>
            <a:off x="1315586" y="4406236"/>
            <a:ext cx="5039164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Администрирование сервиса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0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657839" y="293304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dirty="0">
                <a:solidFill>
                  <a:srgbClr val="363636"/>
                </a:solidFill>
                <a:latin typeface="Montserrat" panose="00000500000000000000" pitchFamily="2" charset="-52"/>
              </a:rPr>
              <a:t>5</a:t>
            </a: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1" name="Google Shape;488;p60"/>
          <p:cNvSpPr txBox="1">
            <a:spLocks/>
          </p:cNvSpPr>
          <p:nvPr/>
        </p:nvSpPr>
        <p:spPr>
          <a:xfrm>
            <a:off x="1315586" y="3106718"/>
            <a:ext cx="5039164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Рейтинг фильмов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2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657839" y="334084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dirty="0">
                <a:solidFill>
                  <a:srgbClr val="363636"/>
                </a:solidFill>
                <a:latin typeface="Montserrat" panose="00000500000000000000" pitchFamily="2" charset="-52"/>
              </a:rPr>
              <a:t>6</a:t>
            </a: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Google Shape;488;p60"/>
          <p:cNvSpPr txBox="1">
            <a:spLocks/>
          </p:cNvSpPr>
          <p:nvPr/>
        </p:nvSpPr>
        <p:spPr>
          <a:xfrm>
            <a:off x="1315586" y="3514514"/>
            <a:ext cx="5039164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Предложение фильмов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4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657839" y="167291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2</a:t>
            </a: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5" name="Google Shape;488;p60"/>
          <p:cNvSpPr txBox="1">
            <a:spLocks/>
          </p:cNvSpPr>
          <p:nvPr/>
        </p:nvSpPr>
        <p:spPr>
          <a:xfrm>
            <a:off x="1315585" y="1839492"/>
            <a:ext cx="5532545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Создание собственных подборок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6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648731" y="209307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3</a:t>
            </a: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7" name="Google Shape;488;p60"/>
          <p:cNvSpPr txBox="1">
            <a:spLocks/>
          </p:cNvSpPr>
          <p:nvPr/>
        </p:nvSpPr>
        <p:spPr>
          <a:xfrm>
            <a:off x="1306477" y="2265478"/>
            <a:ext cx="5532545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Добавление фильмов в подборки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8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648731" y="2519374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4</a:t>
            </a: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9" name="Google Shape;488;p60"/>
          <p:cNvSpPr txBox="1">
            <a:spLocks/>
          </p:cNvSpPr>
          <p:nvPr/>
        </p:nvSpPr>
        <p:spPr>
          <a:xfrm>
            <a:off x="1306477" y="2670329"/>
            <a:ext cx="6103550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Подбор фильмов на основе своих предпочтений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6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813417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Цель</a:t>
            </a:r>
            <a:endParaRPr sz="4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0" name="Google Shape;489;p60"/>
          <p:cNvSpPr txBox="1">
            <a:spLocks/>
          </p:cNvSpPr>
          <p:nvPr/>
        </p:nvSpPr>
        <p:spPr>
          <a:xfrm>
            <a:off x="713225" y="2016285"/>
            <a:ext cx="7432555" cy="104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Разработка сервиса, с помощью которого пользователи могут быстро и удобно выбирать интересующие фильмы,</a:t>
            </a:r>
            <a:b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</a:br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а так же создавать свои собственные подборки фильмов.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8;p60"/>
          <p:cNvSpPr txBox="1">
            <a:spLocks/>
          </p:cNvSpPr>
          <p:nvPr/>
        </p:nvSpPr>
        <p:spPr>
          <a:xfrm>
            <a:off x="1494120" y="339791"/>
            <a:ext cx="61113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Авторизация </a:t>
            </a:r>
            <a:r>
              <a:rPr lang="en-US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/ </a:t>
            </a:r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регистрация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039" y="1241412"/>
            <a:ext cx="2410590" cy="30345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394" y="1241412"/>
            <a:ext cx="2082617" cy="3034559"/>
          </a:xfrm>
          <a:prstGeom prst="rect">
            <a:avLst/>
          </a:prstGeom>
        </p:spPr>
      </p:pic>
      <p:sp>
        <p:nvSpPr>
          <p:cNvPr id="5" name="Google Shape;488;p60"/>
          <p:cNvSpPr txBox="1">
            <a:spLocks/>
          </p:cNvSpPr>
          <p:nvPr/>
        </p:nvSpPr>
        <p:spPr>
          <a:xfrm>
            <a:off x="1494120" y="4275971"/>
            <a:ext cx="2663163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Форма авторизации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6" name="Google Shape;488;p60"/>
          <p:cNvSpPr txBox="1">
            <a:spLocks/>
          </p:cNvSpPr>
          <p:nvPr/>
        </p:nvSpPr>
        <p:spPr>
          <a:xfrm>
            <a:off x="5159120" y="4275971"/>
            <a:ext cx="2663163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Форма регистрации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328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;p60"/>
          <p:cNvSpPr txBox="1">
            <a:spLocks/>
          </p:cNvSpPr>
          <p:nvPr/>
        </p:nvSpPr>
        <p:spPr>
          <a:xfrm>
            <a:off x="222778" y="339791"/>
            <a:ext cx="86646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Создание своих собственных подборок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6" name="Google Shape;488;p60"/>
          <p:cNvSpPr txBox="1">
            <a:spLocks/>
          </p:cNvSpPr>
          <p:nvPr/>
        </p:nvSpPr>
        <p:spPr>
          <a:xfrm>
            <a:off x="425104" y="3587833"/>
            <a:ext cx="3371988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Модальное окно создания новой подборки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907" y="1779052"/>
            <a:ext cx="4371335" cy="1766715"/>
          </a:xfrm>
          <a:prstGeom prst="rect">
            <a:avLst/>
          </a:prstGeom>
        </p:spPr>
      </p:pic>
      <p:sp>
        <p:nvSpPr>
          <p:cNvPr id="9" name="Google Shape;488;p60"/>
          <p:cNvSpPr txBox="1">
            <a:spLocks/>
          </p:cNvSpPr>
          <p:nvPr/>
        </p:nvSpPr>
        <p:spPr>
          <a:xfrm>
            <a:off x="4211901" y="3612989"/>
            <a:ext cx="3584206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Вывод созданных подборок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47" y="1779052"/>
            <a:ext cx="3401106" cy="17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9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;p60"/>
          <p:cNvSpPr txBox="1">
            <a:spLocks/>
          </p:cNvSpPr>
          <p:nvPr/>
        </p:nvSpPr>
        <p:spPr>
          <a:xfrm>
            <a:off x="492906" y="339791"/>
            <a:ext cx="86646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Добавление фильмов в подборки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6" name="Google Shape;488;p60"/>
          <p:cNvSpPr txBox="1">
            <a:spLocks/>
          </p:cNvSpPr>
          <p:nvPr/>
        </p:nvSpPr>
        <p:spPr>
          <a:xfrm>
            <a:off x="405751" y="3665616"/>
            <a:ext cx="4193878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Модальное окно для добавления фильмов в подборку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Google Shape;488;p60"/>
          <p:cNvSpPr txBox="1">
            <a:spLocks/>
          </p:cNvSpPr>
          <p:nvPr/>
        </p:nvSpPr>
        <p:spPr>
          <a:xfrm>
            <a:off x="4825236" y="3665616"/>
            <a:ext cx="3779333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Вывод добавленных фильмов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" y="1089559"/>
            <a:ext cx="4025473" cy="25234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228" y="2351274"/>
            <a:ext cx="3735590" cy="123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5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;p60"/>
          <p:cNvSpPr txBox="1">
            <a:spLocks/>
          </p:cNvSpPr>
          <p:nvPr/>
        </p:nvSpPr>
        <p:spPr>
          <a:xfrm>
            <a:off x="492906" y="339791"/>
            <a:ext cx="86646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Подбор фильмов на основе своих предпочтений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48" y="1551124"/>
            <a:ext cx="6072058" cy="31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;p60"/>
          <p:cNvSpPr txBox="1">
            <a:spLocks/>
          </p:cNvSpPr>
          <p:nvPr/>
        </p:nvSpPr>
        <p:spPr>
          <a:xfrm>
            <a:off x="492906" y="339791"/>
            <a:ext cx="86646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Рейтинг фильмов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55" y="1462429"/>
            <a:ext cx="5913189" cy="26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3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;p60"/>
          <p:cNvSpPr txBox="1">
            <a:spLocks/>
          </p:cNvSpPr>
          <p:nvPr/>
        </p:nvSpPr>
        <p:spPr>
          <a:xfrm>
            <a:off x="298353" y="346276"/>
            <a:ext cx="86646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Предложение фильмов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0" y="1057332"/>
            <a:ext cx="3960665" cy="2900503"/>
          </a:xfrm>
          <a:prstGeom prst="rect">
            <a:avLst/>
          </a:prstGeom>
        </p:spPr>
      </p:pic>
      <p:sp>
        <p:nvSpPr>
          <p:cNvPr id="6" name="Google Shape;488;p60"/>
          <p:cNvSpPr txBox="1">
            <a:spLocks/>
          </p:cNvSpPr>
          <p:nvPr/>
        </p:nvSpPr>
        <p:spPr>
          <a:xfrm>
            <a:off x="316252" y="4003231"/>
            <a:ext cx="3089721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Предложение фильма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401" y="1984832"/>
            <a:ext cx="3869048" cy="1938035"/>
          </a:xfrm>
          <a:prstGeom prst="rect">
            <a:avLst/>
          </a:prstGeom>
        </p:spPr>
      </p:pic>
      <p:sp>
        <p:nvSpPr>
          <p:cNvPr id="7" name="Google Shape;488;p60"/>
          <p:cNvSpPr txBox="1">
            <a:spLocks/>
          </p:cNvSpPr>
          <p:nvPr/>
        </p:nvSpPr>
        <p:spPr>
          <a:xfrm>
            <a:off x="4768580" y="4003231"/>
            <a:ext cx="4128028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Список предложенных фильмов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798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;p60"/>
          <p:cNvSpPr txBox="1">
            <a:spLocks/>
          </p:cNvSpPr>
          <p:nvPr/>
        </p:nvSpPr>
        <p:spPr>
          <a:xfrm>
            <a:off x="291868" y="339791"/>
            <a:ext cx="86646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Редактирование данных в личном кабинете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4715483"/>
            <a:ext cx="9143999" cy="42801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539" y="1536969"/>
            <a:ext cx="5510920" cy="32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;p60"/>
          <p:cNvSpPr txBox="1">
            <a:spLocks/>
          </p:cNvSpPr>
          <p:nvPr/>
        </p:nvSpPr>
        <p:spPr>
          <a:xfrm>
            <a:off x="291868" y="339791"/>
            <a:ext cx="86646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Администрирование сервиса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4715483"/>
            <a:ext cx="9143999" cy="42801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1" y="1108953"/>
            <a:ext cx="4650099" cy="3287949"/>
          </a:xfrm>
          <a:prstGeom prst="rect">
            <a:avLst/>
          </a:prstGeom>
        </p:spPr>
      </p:pic>
      <p:sp>
        <p:nvSpPr>
          <p:cNvPr id="6" name="Google Shape;488;p60"/>
          <p:cNvSpPr txBox="1">
            <a:spLocks/>
          </p:cNvSpPr>
          <p:nvPr/>
        </p:nvSpPr>
        <p:spPr>
          <a:xfrm>
            <a:off x="291868" y="4402401"/>
            <a:ext cx="3154572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Панель администратора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Google Shape;488;p60"/>
          <p:cNvSpPr txBox="1">
            <a:spLocks/>
          </p:cNvSpPr>
          <p:nvPr/>
        </p:nvSpPr>
        <p:spPr>
          <a:xfrm>
            <a:off x="5392404" y="3403583"/>
            <a:ext cx="3472736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Список предложенных фильмов от пользователей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19" y="2093269"/>
            <a:ext cx="3349100" cy="12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488;p60"/>
          <p:cNvSpPr txBox="1">
            <a:spLocks noGrp="1"/>
          </p:cNvSpPr>
          <p:nvPr>
            <p:ph type="title"/>
          </p:nvPr>
        </p:nvSpPr>
        <p:spPr>
          <a:xfrm>
            <a:off x="369651" y="1791509"/>
            <a:ext cx="81524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Тестирование</a:t>
            </a:r>
            <a:b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</a:br>
            <a: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и продвижение</a:t>
            </a:r>
            <a:endParaRPr sz="4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650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790074" y="1463040"/>
            <a:ext cx="2786918" cy="1756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Google Shape;488;p60"/>
          <p:cNvSpPr txBox="1">
            <a:spLocks/>
          </p:cNvSpPr>
          <p:nvPr/>
        </p:nvSpPr>
        <p:spPr>
          <a:xfrm>
            <a:off x="1371227" y="339791"/>
            <a:ext cx="63117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Тестирование адаптивности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5" name="Google Shape;488;p60"/>
          <p:cNvSpPr txBox="1">
            <a:spLocks/>
          </p:cNvSpPr>
          <p:nvPr/>
        </p:nvSpPr>
        <p:spPr>
          <a:xfrm>
            <a:off x="1690856" y="3925209"/>
            <a:ext cx="1024905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1080</a:t>
            </a:r>
            <a:r>
              <a:rPr lang="en-US" sz="1800" dirty="0" err="1" smtClean="0">
                <a:solidFill>
                  <a:srgbClr val="363636"/>
                </a:solidFill>
                <a:latin typeface="Montserrat" panose="00000500000000000000" pitchFamily="2" charset="-52"/>
              </a:rPr>
              <a:t>px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6" name="Google Shape;488;p60"/>
          <p:cNvSpPr txBox="1">
            <a:spLocks/>
          </p:cNvSpPr>
          <p:nvPr/>
        </p:nvSpPr>
        <p:spPr>
          <a:xfrm>
            <a:off x="5074722" y="4111858"/>
            <a:ext cx="925183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768</a:t>
            </a:r>
            <a:r>
              <a:rPr lang="en-US" sz="1800" dirty="0" err="1" smtClean="0">
                <a:solidFill>
                  <a:srgbClr val="363636"/>
                </a:solidFill>
                <a:latin typeface="Montserrat" panose="00000500000000000000" pitchFamily="2" charset="-52"/>
              </a:rPr>
              <a:t>px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grpSp>
        <p:nvGrpSpPr>
          <p:cNvPr id="7" name="Google Shape;1483;p115"/>
          <p:cNvGrpSpPr/>
          <p:nvPr/>
        </p:nvGrpSpPr>
        <p:grpSpPr>
          <a:xfrm>
            <a:off x="682028" y="1369751"/>
            <a:ext cx="3017896" cy="2531353"/>
            <a:chOff x="649171" y="238145"/>
            <a:chExt cx="6249525" cy="5241981"/>
          </a:xfrm>
          <a:solidFill>
            <a:schemeClr val="bg2">
              <a:lumMod val="75000"/>
              <a:lumOff val="25000"/>
            </a:schemeClr>
          </a:solidFill>
        </p:grpSpPr>
        <p:sp>
          <p:nvSpPr>
            <p:cNvPr id="8" name="Google Shape;1484;p115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  <p:sp>
          <p:nvSpPr>
            <p:cNvPr id="9" name="Google Shape;1485;p115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  <p:sp>
          <p:nvSpPr>
            <p:cNvPr id="10" name="Google Shape;1486;p115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</p:grp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3"/>
          <a:srcRect l="1657" r="-907"/>
          <a:stretch/>
        </p:blipFill>
        <p:spPr>
          <a:xfrm>
            <a:off x="809850" y="1490118"/>
            <a:ext cx="2786919" cy="1635760"/>
          </a:xfrm>
          <a:prstGeom prst="rect">
            <a:avLst/>
          </a:prstGeom>
        </p:spPr>
      </p:pic>
      <p:grpSp>
        <p:nvGrpSpPr>
          <p:cNvPr id="20" name="Google Shape;1495;p116"/>
          <p:cNvGrpSpPr/>
          <p:nvPr/>
        </p:nvGrpSpPr>
        <p:grpSpPr>
          <a:xfrm>
            <a:off x="4536728" y="1078134"/>
            <a:ext cx="2018735" cy="3032194"/>
            <a:chOff x="2995746" y="1247875"/>
            <a:chExt cx="2258849" cy="3293000"/>
          </a:xfrm>
          <a:solidFill>
            <a:srgbClr val="404040"/>
          </a:solidFill>
        </p:grpSpPr>
        <p:sp>
          <p:nvSpPr>
            <p:cNvPr id="21" name="Google Shape;1496;p116"/>
            <p:cNvSpPr/>
            <p:nvPr/>
          </p:nvSpPr>
          <p:spPr>
            <a:xfrm>
              <a:off x="5215820" y="1681925"/>
              <a:ext cx="38775" cy="103475"/>
            </a:xfrm>
            <a:custGeom>
              <a:avLst/>
              <a:gdLst/>
              <a:ahLst/>
              <a:cxnLst/>
              <a:rect l="l" t="t" r="r" b="b"/>
              <a:pathLst>
                <a:path w="1551" h="4139" extrusionOk="0">
                  <a:moveTo>
                    <a:pt x="659" y="0"/>
                  </a:moveTo>
                  <a:cubicBezTo>
                    <a:pt x="298" y="0"/>
                    <a:pt x="1" y="297"/>
                    <a:pt x="1" y="658"/>
                  </a:cubicBezTo>
                  <a:lnTo>
                    <a:pt x="1" y="3481"/>
                  </a:lnTo>
                  <a:cubicBezTo>
                    <a:pt x="1" y="3842"/>
                    <a:pt x="298" y="4139"/>
                    <a:pt x="659" y="4139"/>
                  </a:cubicBezTo>
                  <a:lnTo>
                    <a:pt x="892" y="4139"/>
                  </a:lnTo>
                  <a:cubicBezTo>
                    <a:pt x="1253" y="4139"/>
                    <a:pt x="1550" y="3842"/>
                    <a:pt x="1550" y="3481"/>
                  </a:cubicBezTo>
                  <a:lnTo>
                    <a:pt x="1550" y="658"/>
                  </a:lnTo>
                  <a:cubicBezTo>
                    <a:pt x="1550" y="297"/>
                    <a:pt x="1253" y="0"/>
                    <a:pt x="892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F3533"/>
                </a:solidFill>
              </a:endParaRPr>
            </a:p>
          </p:txBody>
        </p:sp>
        <p:sp>
          <p:nvSpPr>
            <p:cNvPr id="22" name="Google Shape;1497;p116"/>
            <p:cNvSpPr/>
            <p:nvPr/>
          </p:nvSpPr>
          <p:spPr>
            <a:xfrm>
              <a:off x="5215820" y="1829950"/>
              <a:ext cx="38775" cy="102975"/>
            </a:xfrm>
            <a:custGeom>
              <a:avLst/>
              <a:gdLst/>
              <a:ahLst/>
              <a:cxnLst/>
              <a:rect l="l" t="t" r="r" b="b"/>
              <a:pathLst>
                <a:path w="1551" h="4119" extrusionOk="0">
                  <a:moveTo>
                    <a:pt x="659" y="1"/>
                  </a:moveTo>
                  <a:cubicBezTo>
                    <a:pt x="298" y="1"/>
                    <a:pt x="1" y="298"/>
                    <a:pt x="1" y="659"/>
                  </a:cubicBezTo>
                  <a:lnTo>
                    <a:pt x="1" y="3481"/>
                  </a:lnTo>
                  <a:cubicBezTo>
                    <a:pt x="1" y="3842"/>
                    <a:pt x="298" y="4118"/>
                    <a:pt x="659" y="4118"/>
                  </a:cubicBezTo>
                  <a:lnTo>
                    <a:pt x="892" y="4118"/>
                  </a:lnTo>
                  <a:cubicBezTo>
                    <a:pt x="1253" y="4118"/>
                    <a:pt x="1550" y="3842"/>
                    <a:pt x="1550" y="3481"/>
                  </a:cubicBezTo>
                  <a:lnTo>
                    <a:pt x="1550" y="659"/>
                  </a:lnTo>
                  <a:cubicBezTo>
                    <a:pt x="1550" y="298"/>
                    <a:pt x="1253" y="1"/>
                    <a:pt x="892" y="1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F3533"/>
                </a:solidFill>
              </a:endParaRPr>
            </a:p>
          </p:txBody>
        </p:sp>
        <p:sp>
          <p:nvSpPr>
            <p:cNvPr id="23" name="Google Shape;1498;p116"/>
            <p:cNvSpPr/>
            <p:nvPr/>
          </p:nvSpPr>
          <p:spPr>
            <a:xfrm>
              <a:off x="2995746" y="1247875"/>
              <a:ext cx="2239198" cy="3293000"/>
            </a:xfrm>
            <a:custGeom>
              <a:avLst/>
              <a:gdLst/>
              <a:ahLst/>
              <a:cxnLst/>
              <a:rect l="l" t="t" r="r" b="b"/>
              <a:pathLst>
                <a:path w="89568" h="131720" extrusionOk="0">
                  <a:moveTo>
                    <a:pt x="6262" y="0"/>
                  </a:moveTo>
                  <a:cubicBezTo>
                    <a:pt x="2802" y="0"/>
                    <a:pt x="0" y="2823"/>
                    <a:pt x="0" y="6283"/>
                  </a:cubicBezTo>
                  <a:lnTo>
                    <a:pt x="0" y="125459"/>
                  </a:lnTo>
                  <a:cubicBezTo>
                    <a:pt x="0" y="128897"/>
                    <a:pt x="2802" y="131720"/>
                    <a:pt x="6262" y="131720"/>
                  </a:cubicBezTo>
                  <a:lnTo>
                    <a:pt x="83307" y="131720"/>
                  </a:lnTo>
                  <a:cubicBezTo>
                    <a:pt x="86766" y="131720"/>
                    <a:pt x="89568" y="128897"/>
                    <a:pt x="89568" y="125459"/>
                  </a:cubicBezTo>
                  <a:lnTo>
                    <a:pt x="89568" y="6283"/>
                  </a:lnTo>
                  <a:cubicBezTo>
                    <a:pt x="89568" y="2823"/>
                    <a:pt x="86766" y="0"/>
                    <a:pt x="83307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F3533"/>
                </a:solidFill>
              </a:endParaRPr>
            </a:p>
          </p:txBody>
        </p:sp>
        <p:sp>
          <p:nvSpPr>
            <p:cNvPr id="24" name="Google Shape;1499;p116"/>
            <p:cNvSpPr/>
            <p:nvPr/>
          </p:nvSpPr>
          <p:spPr>
            <a:xfrm>
              <a:off x="3128397" y="1456925"/>
              <a:ext cx="1974448" cy="2717301"/>
            </a:xfrm>
            <a:custGeom>
              <a:avLst/>
              <a:gdLst/>
              <a:ahLst/>
              <a:cxnLst/>
              <a:rect l="l" t="t" r="r" b="b"/>
              <a:pathLst>
                <a:path w="78978" h="108692" extrusionOk="0">
                  <a:moveTo>
                    <a:pt x="1" y="1"/>
                  </a:moveTo>
                  <a:lnTo>
                    <a:pt x="1" y="108692"/>
                  </a:lnTo>
                  <a:lnTo>
                    <a:pt x="78977" y="108692"/>
                  </a:lnTo>
                  <a:lnTo>
                    <a:pt x="78977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F3533"/>
                </a:solidFill>
              </a:endParaRPr>
            </a:p>
          </p:txBody>
        </p:sp>
        <p:sp>
          <p:nvSpPr>
            <p:cNvPr id="25" name="Google Shape;1500;p116"/>
            <p:cNvSpPr/>
            <p:nvPr/>
          </p:nvSpPr>
          <p:spPr>
            <a:xfrm>
              <a:off x="4030974" y="4276377"/>
              <a:ext cx="168750" cy="168775"/>
            </a:xfrm>
            <a:custGeom>
              <a:avLst/>
              <a:gdLst/>
              <a:ahLst/>
              <a:cxnLst/>
              <a:rect l="l" t="t" r="r" b="b"/>
              <a:pathLst>
                <a:path w="6750" h="6751" extrusionOk="0">
                  <a:moveTo>
                    <a:pt x="3375" y="1"/>
                  </a:moveTo>
                  <a:cubicBezTo>
                    <a:pt x="1507" y="1"/>
                    <a:pt x="1" y="1508"/>
                    <a:pt x="1" y="3375"/>
                  </a:cubicBezTo>
                  <a:cubicBezTo>
                    <a:pt x="1" y="5243"/>
                    <a:pt x="1507" y="6750"/>
                    <a:pt x="3375" y="6750"/>
                  </a:cubicBezTo>
                  <a:cubicBezTo>
                    <a:pt x="5243" y="6750"/>
                    <a:pt x="6750" y="5243"/>
                    <a:pt x="6750" y="3375"/>
                  </a:cubicBezTo>
                  <a:cubicBezTo>
                    <a:pt x="6750" y="1508"/>
                    <a:pt x="5243" y="1"/>
                    <a:pt x="3375" y="1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F3533"/>
                </a:solidFill>
              </a:endParaRPr>
            </a:p>
          </p:txBody>
        </p:sp>
      </p:grpSp>
      <p:pic>
        <p:nvPicPr>
          <p:cNvPr id="28" name="Рисунок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79" y="1270627"/>
            <a:ext cx="1764566" cy="2502090"/>
          </a:xfrm>
          <a:prstGeom prst="rect">
            <a:avLst/>
          </a:prstGeom>
        </p:spPr>
      </p:pic>
      <p:grpSp>
        <p:nvGrpSpPr>
          <p:cNvPr id="29" name="Google Shape;1508;p117"/>
          <p:cNvGrpSpPr/>
          <p:nvPr/>
        </p:nvGrpSpPr>
        <p:grpSpPr>
          <a:xfrm>
            <a:off x="7377526" y="1383061"/>
            <a:ext cx="982186" cy="2253180"/>
            <a:chOff x="2265675" y="238125"/>
            <a:chExt cx="3057350" cy="5198950"/>
          </a:xfrm>
          <a:solidFill>
            <a:srgbClr val="404040"/>
          </a:solidFill>
        </p:grpSpPr>
        <p:sp>
          <p:nvSpPr>
            <p:cNvPr id="30" name="Google Shape;1509;p117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10;p117"/>
            <p:cNvSpPr/>
            <p:nvPr/>
          </p:nvSpPr>
          <p:spPr>
            <a:xfrm>
              <a:off x="2265675" y="684624"/>
              <a:ext cx="3057350" cy="4455271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11;p117"/>
            <p:cNvSpPr/>
            <p:nvPr/>
          </p:nvSpPr>
          <p:spPr>
            <a:xfrm>
              <a:off x="4156950" y="442873"/>
              <a:ext cx="127999" cy="102426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12;p117"/>
            <p:cNvSpPr/>
            <p:nvPr/>
          </p:nvSpPr>
          <p:spPr>
            <a:xfrm>
              <a:off x="3303725" y="442873"/>
              <a:ext cx="753700" cy="102426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Рисунок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516" y="1573087"/>
            <a:ext cx="984164" cy="1934359"/>
          </a:xfrm>
          <a:prstGeom prst="rect">
            <a:avLst/>
          </a:prstGeom>
        </p:spPr>
      </p:pic>
      <p:sp>
        <p:nvSpPr>
          <p:cNvPr id="42" name="Google Shape;488;p60"/>
          <p:cNvSpPr txBox="1">
            <a:spLocks/>
          </p:cNvSpPr>
          <p:nvPr/>
        </p:nvSpPr>
        <p:spPr>
          <a:xfrm>
            <a:off x="7490541" y="3661486"/>
            <a:ext cx="925183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3</a:t>
            </a:r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60</a:t>
            </a:r>
            <a:r>
              <a:rPr lang="en-US" sz="1800" dirty="0" err="1" smtClean="0">
                <a:solidFill>
                  <a:srgbClr val="363636"/>
                </a:solidFill>
                <a:latin typeface="Montserrat" panose="00000500000000000000" pitchFamily="2" charset="-52"/>
              </a:rPr>
              <a:t>px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308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279743" y="474858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Задачи</a:t>
            </a:r>
            <a:endParaRPr sz="4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686286" y="1354496"/>
            <a:ext cx="3779828" cy="882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3000"/>
              </a:lnSpc>
            </a:pPr>
            <a:r>
              <a:rPr lang="en-US" sz="1800" dirty="0" err="1" smtClean="0">
                <a:solidFill>
                  <a:srgbClr val="363636"/>
                </a:solidFill>
                <a:latin typeface="Montserrat"/>
              </a:rPr>
              <a:t>Анализ</a:t>
            </a:r>
            <a:r>
              <a:rPr lang="ru-RU" sz="1800" dirty="0" smtClean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 smtClean="0">
                <a:solidFill>
                  <a:srgbClr val="363636"/>
                </a:solidFill>
                <a:latin typeface="Montserrat"/>
              </a:rPr>
              <a:t>предметной</a:t>
            </a:r>
            <a:r>
              <a:rPr lang="ru-RU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 smtClean="0">
                <a:solidFill>
                  <a:srgbClr val="363636"/>
                </a:solidFill>
                <a:latin typeface="Montserrat"/>
              </a:rPr>
              <a:t>области</a:t>
            </a:r>
            <a:endParaRPr lang="ru-RU" sz="1800" dirty="0" smtClean="0">
              <a:solidFill>
                <a:srgbClr val="363636"/>
              </a:solidFill>
              <a:latin typeface="Montserrat"/>
            </a:endParaRPr>
          </a:p>
          <a:p>
            <a:pPr>
              <a:lnSpc>
                <a:spcPts val="3000"/>
              </a:lnSpc>
            </a:pPr>
            <a:r>
              <a:rPr lang="en-US" sz="1800" dirty="0" smtClean="0">
                <a:solidFill>
                  <a:srgbClr val="363636"/>
                </a:solidFill>
                <a:latin typeface="Montserrat"/>
              </a:rPr>
              <a:t>и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аналогичных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решений</a:t>
            </a:r>
            <a:endParaRPr lang="en-US" sz="1800" dirty="0">
              <a:solidFill>
                <a:srgbClr val="363636"/>
              </a:solidFill>
              <a:latin typeface="Montserrat"/>
            </a:endParaRPr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0" y="1393739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01.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4639189" y="140397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02.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0" y="237204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03.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4639189" y="2370429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04.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5354099" y="1354496"/>
            <a:ext cx="3675115" cy="882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1800" dirty="0" smtClean="0">
                <a:solidFill>
                  <a:srgbClr val="363636"/>
                </a:solidFill>
                <a:latin typeface="Montserrat"/>
              </a:rPr>
              <a:t>Проектирование структуры</a:t>
            </a:r>
          </a:p>
          <a:p>
            <a:pPr>
              <a:lnSpc>
                <a:spcPts val="3000"/>
              </a:lnSpc>
            </a:pPr>
            <a:r>
              <a:rPr lang="ru-RU" sz="1800" dirty="0" smtClean="0">
                <a:solidFill>
                  <a:srgbClr val="363636"/>
                </a:solidFill>
                <a:latin typeface="Montserrat"/>
              </a:rPr>
              <a:t>онлайн-сервиса</a:t>
            </a:r>
            <a:endParaRPr lang="en-US" sz="1800" dirty="0">
              <a:solidFill>
                <a:srgbClr val="363636"/>
              </a:solidFill>
              <a:latin typeface="Montserrat"/>
            </a:endParaRPr>
          </a:p>
        </p:txBody>
      </p:sp>
      <p:sp>
        <p:nvSpPr>
          <p:cNvPr id="20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683839" y="1356245"/>
            <a:ext cx="3779828" cy="882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3000"/>
              </a:lnSpc>
            </a:pPr>
            <a:r>
              <a:rPr lang="en-US" sz="1800" dirty="0" err="1" smtClean="0">
                <a:solidFill>
                  <a:srgbClr val="363636"/>
                </a:solidFill>
                <a:latin typeface="Montserrat"/>
              </a:rPr>
              <a:t>Анализ</a:t>
            </a:r>
            <a:r>
              <a:rPr lang="ru-RU" sz="1800" dirty="0" smtClean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 smtClean="0">
                <a:solidFill>
                  <a:srgbClr val="363636"/>
                </a:solidFill>
                <a:latin typeface="Montserrat"/>
              </a:rPr>
              <a:t>предметной</a:t>
            </a:r>
            <a:r>
              <a:rPr lang="ru-RU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 smtClean="0">
                <a:solidFill>
                  <a:srgbClr val="363636"/>
                </a:solidFill>
                <a:latin typeface="Montserrat"/>
              </a:rPr>
              <a:t>области</a:t>
            </a:r>
            <a:endParaRPr lang="ru-RU" sz="1800" dirty="0" smtClean="0">
              <a:solidFill>
                <a:srgbClr val="363636"/>
              </a:solidFill>
              <a:latin typeface="Montserrat"/>
            </a:endParaRPr>
          </a:p>
          <a:p>
            <a:pPr>
              <a:lnSpc>
                <a:spcPts val="3000"/>
              </a:lnSpc>
            </a:pPr>
            <a:r>
              <a:rPr lang="en-US" sz="1800" dirty="0" smtClean="0">
                <a:solidFill>
                  <a:srgbClr val="363636"/>
                </a:solidFill>
                <a:latin typeface="Montserrat"/>
              </a:rPr>
              <a:t>и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аналогичных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решений</a:t>
            </a:r>
            <a:endParaRPr lang="en-US" sz="1800" dirty="0">
              <a:solidFill>
                <a:srgbClr val="363636"/>
              </a:solidFill>
              <a:latin typeface="Montserrat"/>
            </a:endParaRPr>
          </a:p>
        </p:txBody>
      </p:sp>
      <p:sp>
        <p:nvSpPr>
          <p:cNvPr id="21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683839" y="2341257"/>
            <a:ext cx="4115453" cy="882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1800" dirty="0" smtClean="0">
                <a:solidFill>
                  <a:srgbClr val="363636"/>
                </a:solidFill>
                <a:latin typeface="Montserrat"/>
              </a:rPr>
              <a:t>Выбор стиля дизайна,</a:t>
            </a:r>
          </a:p>
          <a:p>
            <a:pPr>
              <a:lnSpc>
                <a:spcPts val="3000"/>
              </a:lnSpc>
            </a:pPr>
            <a:r>
              <a:rPr lang="ru-RU" sz="1800" dirty="0" err="1" smtClean="0">
                <a:solidFill>
                  <a:srgbClr val="363636"/>
                </a:solidFill>
                <a:latin typeface="Montserrat"/>
              </a:rPr>
              <a:t>типографики</a:t>
            </a:r>
            <a:r>
              <a:rPr lang="ru-RU" sz="1800" dirty="0" smtClean="0">
                <a:solidFill>
                  <a:srgbClr val="363636"/>
                </a:solidFill>
                <a:latin typeface="Montserrat"/>
              </a:rPr>
              <a:t> и цветовой схемы</a:t>
            </a:r>
            <a:endParaRPr lang="en-US" sz="1800" dirty="0">
              <a:solidFill>
                <a:srgbClr val="363636"/>
              </a:solidFill>
              <a:latin typeface="Montserrat"/>
            </a:endParaRPr>
          </a:p>
        </p:txBody>
      </p:sp>
      <p:sp>
        <p:nvSpPr>
          <p:cNvPr id="26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5354099" y="2341257"/>
            <a:ext cx="3223860" cy="882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1800" dirty="0" smtClean="0">
                <a:solidFill>
                  <a:srgbClr val="363636"/>
                </a:solidFill>
                <a:latin typeface="Montserrat"/>
              </a:rPr>
              <a:t>Верстка и программная</a:t>
            </a:r>
          </a:p>
          <a:p>
            <a:pPr>
              <a:lnSpc>
                <a:spcPts val="3000"/>
              </a:lnSpc>
            </a:pPr>
            <a:r>
              <a:rPr lang="ru-RU" sz="1800" dirty="0" smtClean="0">
                <a:solidFill>
                  <a:srgbClr val="363636"/>
                </a:solidFill>
                <a:latin typeface="Montserrat"/>
              </a:rPr>
              <a:t>реализация сервиса</a:t>
            </a:r>
            <a:endParaRPr lang="en-US" sz="1800" dirty="0">
              <a:solidFill>
                <a:srgbClr val="363636"/>
              </a:solidFill>
              <a:latin typeface="Montserrat"/>
            </a:endParaRPr>
          </a:p>
        </p:txBody>
      </p:sp>
      <p:sp>
        <p:nvSpPr>
          <p:cNvPr id="27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683839" y="3357057"/>
            <a:ext cx="3064918" cy="525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1800" dirty="0" smtClean="0">
                <a:solidFill>
                  <a:srgbClr val="363636"/>
                </a:solidFill>
                <a:latin typeface="Montserrat"/>
              </a:rPr>
              <a:t>Тестирование сервиса</a:t>
            </a:r>
            <a:endParaRPr lang="en-US" sz="1800" dirty="0">
              <a:solidFill>
                <a:srgbClr val="363636"/>
              </a:solidFill>
              <a:latin typeface="Montserrat"/>
            </a:endParaRPr>
          </a:p>
        </p:txBody>
      </p:sp>
      <p:sp>
        <p:nvSpPr>
          <p:cNvPr id="28" name="Google Shape;505;p61"/>
          <p:cNvSpPr txBox="1">
            <a:spLocks/>
          </p:cNvSpPr>
          <p:nvPr/>
        </p:nvSpPr>
        <p:spPr>
          <a:xfrm>
            <a:off x="0" y="3350351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smtClean="0">
                <a:solidFill>
                  <a:srgbClr val="363636"/>
                </a:solidFill>
                <a:latin typeface="Montserrat" panose="00000500000000000000" pitchFamily="2" charset="-52"/>
              </a:rPr>
              <a:t>5</a:t>
            </a:r>
            <a:r>
              <a:rPr lang="en-US" sz="280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lang="en"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9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5323028" y="3347010"/>
            <a:ext cx="3640402" cy="525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1800" dirty="0" smtClean="0">
                <a:solidFill>
                  <a:srgbClr val="363636"/>
                </a:solidFill>
                <a:latin typeface="Montserrat"/>
              </a:rPr>
              <a:t>Экономическое</a:t>
            </a:r>
          </a:p>
          <a:p>
            <a:pPr>
              <a:lnSpc>
                <a:spcPts val="3000"/>
              </a:lnSpc>
            </a:pPr>
            <a:r>
              <a:rPr lang="ru-RU" sz="1800" dirty="0" smtClean="0">
                <a:solidFill>
                  <a:srgbClr val="363636"/>
                </a:solidFill>
                <a:latin typeface="Montserrat"/>
              </a:rPr>
              <a:t>обоснование проекта</a:t>
            </a:r>
            <a:endParaRPr lang="en-US" sz="1800" dirty="0">
              <a:solidFill>
                <a:srgbClr val="363636"/>
              </a:solidFill>
              <a:latin typeface="Montserrat"/>
            </a:endParaRPr>
          </a:p>
        </p:txBody>
      </p:sp>
      <p:sp>
        <p:nvSpPr>
          <p:cNvPr id="30" name="Google Shape;505;p61"/>
          <p:cNvSpPr txBox="1">
            <a:spLocks/>
          </p:cNvSpPr>
          <p:nvPr/>
        </p:nvSpPr>
        <p:spPr>
          <a:xfrm>
            <a:off x="4639189" y="3347010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en-US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6.</a:t>
            </a:r>
            <a:endParaRPr lang="en"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8;p60"/>
          <p:cNvSpPr txBox="1">
            <a:spLocks/>
          </p:cNvSpPr>
          <p:nvPr/>
        </p:nvSpPr>
        <p:spPr>
          <a:xfrm>
            <a:off x="972135" y="274128"/>
            <a:ext cx="70839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err="1" smtClean="0">
                <a:solidFill>
                  <a:srgbClr val="363636"/>
                </a:solidFill>
                <a:latin typeface="Montserrat" panose="00000500000000000000" pitchFamily="2" charset="-52"/>
              </a:rPr>
              <a:t>Кроссбраузерное</a:t>
            </a:r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 тестирование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1325270"/>
            <a:ext cx="3009779" cy="1692315"/>
          </a:xfrm>
          <a:prstGeom prst="rect">
            <a:avLst/>
          </a:prstGeom>
        </p:spPr>
      </p:pic>
      <p:pic>
        <p:nvPicPr>
          <p:cNvPr id="26" name="Рисунок 25"/>
          <p:cNvPicPr/>
          <p:nvPr/>
        </p:nvPicPr>
        <p:blipFill>
          <a:blip r:embed="rId4"/>
          <a:stretch>
            <a:fillRect/>
          </a:stretch>
        </p:blipFill>
        <p:spPr>
          <a:xfrm>
            <a:off x="5414771" y="1248068"/>
            <a:ext cx="3096489" cy="1727811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0" y="4715483"/>
            <a:ext cx="9143999" cy="428017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/>
          <p:cNvPicPr/>
          <p:nvPr/>
        </p:nvPicPr>
        <p:blipFill>
          <a:blip r:embed="rId5"/>
          <a:stretch>
            <a:fillRect/>
          </a:stretch>
        </p:blipFill>
        <p:spPr>
          <a:xfrm>
            <a:off x="2875499" y="3230914"/>
            <a:ext cx="3158323" cy="1777825"/>
          </a:xfrm>
          <a:prstGeom prst="rect">
            <a:avLst/>
          </a:prstGeom>
        </p:spPr>
      </p:pic>
      <p:sp>
        <p:nvSpPr>
          <p:cNvPr id="35" name="Google Shape;488;p60"/>
          <p:cNvSpPr txBox="1">
            <a:spLocks/>
          </p:cNvSpPr>
          <p:nvPr/>
        </p:nvSpPr>
        <p:spPr>
          <a:xfrm>
            <a:off x="1068633" y="946069"/>
            <a:ext cx="1924072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6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Microsoft Edge</a:t>
            </a:r>
            <a:endParaRPr lang="ru-RU" sz="16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6" name="Google Shape;488;p60"/>
          <p:cNvSpPr txBox="1">
            <a:spLocks/>
          </p:cNvSpPr>
          <p:nvPr/>
        </p:nvSpPr>
        <p:spPr>
          <a:xfrm>
            <a:off x="5955259" y="896055"/>
            <a:ext cx="2015512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6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Google Chrome</a:t>
            </a:r>
            <a:endParaRPr lang="ru-RU" sz="16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7" name="Google Shape;488;p60"/>
          <p:cNvSpPr txBox="1">
            <a:spLocks/>
          </p:cNvSpPr>
          <p:nvPr/>
        </p:nvSpPr>
        <p:spPr>
          <a:xfrm>
            <a:off x="3934022" y="2848988"/>
            <a:ext cx="1041275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600" dirty="0" err="1" smtClean="0">
                <a:solidFill>
                  <a:srgbClr val="363636"/>
                </a:solidFill>
                <a:latin typeface="Montserrat" panose="00000500000000000000" pitchFamily="2" charset="-52"/>
              </a:rPr>
              <a:t>Yandex</a:t>
            </a:r>
            <a:endParaRPr lang="ru-RU" sz="16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612381" y="3703321"/>
            <a:ext cx="1531620" cy="1440179"/>
          </a:xfrm>
          <a:prstGeom prst="rect">
            <a:avLst/>
          </a:prstGeom>
          <a:solidFill>
            <a:srgbClr val="E9E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8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8;p60"/>
          <p:cNvSpPr txBox="1">
            <a:spLocks/>
          </p:cNvSpPr>
          <p:nvPr/>
        </p:nvSpPr>
        <p:spPr>
          <a:xfrm>
            <a:off x="708129" y="723839"/>
            <a:ext cx="50783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Продвижение проекта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Google Shape;846;p86"/>
          <p:cNvSpPr/>
          <p:nvPr/>
        </p:nvSpPr>
        <p:spPr>
          <a:xfrm rot="16200000">
            <a:off x="838256" y="2098064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88;p60"/>
          <p:cNvSpPr txBox="1">
            <a:spLocks/>
          </p:cNvSpPr>
          <p:nvPr/>
        </p:nvSpPr>
        <p:spPr>
          <a:xfrm>
            <a:off x="1097590" y="1987201"/>
            <a:ext cx="3559754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Оптимизированы мета-теги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5" name="Google Shape;846;p86"/>
          <p:cNvSpPr/>
          <p:nvPr/>
        </p:nvSpPr>
        <p:spPr>
          <a:xfrm rot="16200000">
            <a:off x="838256" y="2573264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88;p60"/>
          <p:cNvSpPr txBox="1">
            <a:spLocks/>
          </p:cNvSpPr>
          <p:nvPr/>
        </p:nvSpPr>
        <p:spPr>
          <a:xfrm>
            <a:off x="1097590" y="2419729"/>
            <a:ext cx="4516828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Настроены человеко-понятные </a:t>
            </a:r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URL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37" name="Google Shape;846;p86"/>
          <p:cNvSpPr/>
          <p:nvPr/>
        </p:nvSpPr>
        <p:spPr>
          <a:xfrm rot="16200000">
            <a:off x="838256" y="3048463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88;p60"/>
          <p:cNvSpPr txBox="1">
            <a:spLocks/>
          </p:cNvSpPr>
          <p:nvPr/>
        </p:nvSpPr>
        <p:spPr>
          <a:xfrm>
            <a:off x="1097590" y="2906751"/>
            <a:ext cx="3175707" cy="3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Изображения снабжены атрибутами </a:t>
            </a:r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alt </a:t>
            </a:r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и </a:t>
            </a:r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title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585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8;p60"/>
          <p:cNvSpPr txBox="1">
            <a:spLocks/>
          </p:cNvSpPr>
          <p:nvPr/>
        </p:nvSpPr>
        <p:spPr>
          <a:xfrm>
            <a:off x="708129" y="467807"/>
            <a:ext cx="58816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Основные экономические показатели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55" y="1690878"/>
            <a:ext cx="5416298" cy="29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6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;p60"/>
          <p:cNvSpPr txBox="1">
            <a:spLocks/>
          </p:cNvSpPr>
          <p:nvPr/>
        </p:nvSpPr>
        <p:spPr>
          <a:xfrm>
            <a:off x="222778" y="308162"/>
            <a:ext cx="86646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Заключение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Google Shape;488;p60"/>
          <p:cNvSpPr txBox="1">
            <a:spLocks/>
          </p:cNvSpPr>
          <p:nvPr/>
        </p:nvSpPr>
        <p:spPr>
          <a:xfrm>
            <a:off x="222778" y="880862"/>
            <a:ext cx="7598260" cy="113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Montserrat"/>
              </a:rPr>
              <a:t>Результатом</a:t>
            </a:r>
            <a:r>
              <a:rPr lang="en-US" sz="1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tserrat"/>
              </a:rPr>
              <a:t>выполнения</a:t>
            </a:r>
            <a:r>
              <a:rPr lang="en-US" sz="1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tserrat"/>
              </a:rPr>
              <a:t>дипломного</a:t>
            </a:r>
            <a:r>
              <a:rPr lang="en-US" sz="1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tserrat"/>
              </a:rPr>
              <a:t>проекта</a:t>
            </a:r>
            <a:r>
              <a:rPr lang="en-US" sz="1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tserrat"/>
              </a:rPr>
              <a:t>стал</a:t>
            </a:r>
            <a:r>
              <a:rPr lang="en-US" sz="1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ontserrat"/>
              </a:rPr>
              <a:t>завершенный</a:t>
            </a:r>
            <a:r>
              <a:rPr lang="en-US" sz="1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ru-RU" sz="1800" dirty="0" smtClean="0">
                <a:solidFill>
                  <a:srgbClr val="000000"/>
                </a:solidFill>
                <a:latin typeface="Montserrat"/>
              </a:rPr>
              <a:t>онлайн-сервис</a:t>
            </a:r>
            <a:r>
              <a:rPr lang="en-US" sz="1800" dirty="0" smtClean="0">
                <a:solidFill>
                  <a:srgbClr val="000000"/>
                </a:solidFill>
                <a:latin typeface="Montserrat"/>
              </a:rPr>
              <a:t> «</a:t>
            </a:r>
            <a:r>
              <a:rPr lang="en-US" sz="1800" dirty="0" err="1" smtClean="0">
                <a:solidFill>
                  <a:srgbClr val="000000"/>
                </a:solidFill>
                <a:latin typeface="Montserrat"/>
              </a:rPr>
              <a:t>Moviq</a:t>
            </a:r>
            <a:r>
              <a:rPr lang="en-US" sz="1800" dirty="0" smtClean="0">
                <a:solidFill>
                  <a:srgbClr val="000000"/>
                </a:solidFill>
                <a:latin typeface="Montserrat"/>
              </a:rPr>
              <a:t>»</a:t>
            </a:r>
            <a:endParaRPr lang="ru-RU" sz="1800" dirty="0" smtClean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00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000"/>
              </a:lnSpc>
              <a:spcBef>
                <a:spcPct val="0"/>
              </a:spcBef>
            </a:pPr>
            <a:r>
              <a:rPr lang="ru-RU" sz="1800" dirty="0" smtClean="0">
                <a:solidFill>
                  <a:srgbClr val="000000"/>
                </a:solidFill>
                <a:latin typeface="Montserrat"/>
              </a:rPr>
              <a:t>Процесс разработки состоял из</a:t>
            </a:r>
            <a:r>
              <a:rPr lang="en-US" sz="1800" dirty="0" smtClean="0">
                <a:solidFill>
                  <a:srgbClr val="000000"/>
                </a:solidFill>
                <a:latin typeface="Montserrat"/>
              </a:rPr>
              <a:t>:</a:t>
            </a:r>
            <a:endParaRPr lang="en-US" sz="1800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78882" y="2018151"/>
            <a:ext cx="5171609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</a:pPr>
            <a:r>
              <a:rPr lang="en-US" sz="1800" dirty="0" err="1">
                <a:latin typeface="Montserrat"/>
              </a:rPr>
              <a:t>анализ</a:t>
            </a:r>
            <a:r>
              <a:rPr lang="ru-RU" sz="1800" dirty="0">
                <a:latin typeface="Montserrat"/>
              </a:rPr>
              <a:t>а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предметн</a:t>
            </a:r>
            <a:r>
              <a:rPr lang="ru-RU" sz="1800" dirty="0">
                <a:latin typeface="Montserrat"/>
              </a:rPr>
              <a:t>ой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област</a:t>
            </a:r>
            <a:r>
              <a:rPr lang="ru-RU" sz="1800" dirty="0">
                <a:latin typeface="Montserrat"/>
              </a:rPr>
              <a:t>и</a:t>
            </a:r>
            <a:r>
              <a:rPr lang="en-US" sz="1800" dirty="0">
                <a:latin typeface="Montserrat"/>
              </a:rPr>
              <a:t> и </a:t>
            </a:r>
            <a:r>
              <a:rPr lang="en-US" sz="1800" dirty="0" err="1">
                <a:latin typeface="Montserrat"/>
              </a:rPr>
              <a:t>аналог</a:t>
            </a:r>
            <a:r>
              <a:rPr lang="ru-RU" sz="1800" dirty="0" err="1">
                <a:latin typeface="Montserrat"/>
              </a:rPr>
              <a:t>ов</a:t>
            </a:r>
            <a:endParaRPr lang="en-US" sz="1800" dirty="0">
              <a:latin typeface="Montserrat"/>
            </a:endParaRPr>
          </a:p>
        </p:txBody>
      </p:sp>
      <p:sp>
        <p:nvSpPr>
          <p:cNvPr id="6" name="Google Shape;846;p86"/>
          <p:cNvSpPr/>
          <p:nvPr/>
        </p:nvSpPr>
        <p:spPr>
          <a:xfrm rot="16200000">
            <a:off x="342956" y="2112458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Прямоугольник 7"/>
          <p:cNvSpPr/>
          <p:nvPr/>
        </p:nvSpPr>
        <p:spPr>
          <a:xfrm>
            <a:off x="578882" y="2339645"/>
            <a:ext cx="505138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</a:pPr>
            <a:r>
              <a:rPr lang="en-US" sz="1800" dirty="0" err="1">
                <a:latin typeface="Montserrat"/>
              </a:rPr>
              <a:t>разработ</a:t>
            </a:r>
            <a:r>
              <a:rPr lang="ru-RU" sz="1800" dirty="0" err="1">
                <a:latin typeface="Montserrat"/>
              </a:rPr>
              <a:t>ки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структурн</a:t>
            </a:r>
            <a:r>
              <a:rPr lang="ru-RU" sz="1800" dirty="0">
                <a:latin typeface="Montserrat"/>
              </a:rPr>
              <a:t>ой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схем</a:t>
            </a:r>
            <a:r>
              <a:rPr lang="ru-RU" sz="1800" dirty="0">
                <a:latin typeface="Montserrat"/>
              </a:rPr>
              <a:t>ы</a:t>
            </a:r>
            <a:r>
              <a:rPr lang="en-US" sz="1800" dirty="0">
                <a:latin typeface="Montserrat"/>
              </a:rPr>
              <a:t> </a:t>
            </a:r>
            <a:r>
              <a:rPr lang="ru-RU" sz="1800" dirty="0">
                <a:latin typeface="Montserrat"/>
              </a:rPr>
              <a:t>сервиса</a:t>
            </a:r>
          </a:p>
        </p:txBody>
      </p:sp>
      <p:sp>
        <p:nvSpPr>
          <p:cNvPr id="10" name="Google Shape;846;p86"/>
          <p:cNvSpPr/>
          <p:nvPr/>
        </p:nvSpPr>
        <p:spPr>
          <a:xfrm rot="16200000">
            <a:off x="342956" y="2433952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Прямоугольник 10"/>
          <p:cNvSpPr/>
          <p:nvPr/>
        </p:nvSpPr>
        <p:spPr>
          <a:xfrm>
            <a:off x="578882" y="2661139"/>
            <a:ext cx="402866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</a:pPr>
            <a:r>
              <a:rPr lang="ru-RU" sz="1800" dirty="0">
                <a:latin typeface="Montserrat"/>
              </a:rPr>
              <a:t>р</a:t>
            </a:r>
            <a:r>
              <a:rPr lang="ru-RU" sz="1800" dirty="0" smtClean="0">
                <a:latin typeface="Montserrat"/>
              </a:rPr>
              <a:t>азработки </a:t>
            </a:r>
            <a:r>
              <a:rPr lang="en-US" sz="1800" dirty="0" err="1">
                <a:latin typeface="Montserrat"/>
              </a:rPr>
              <a:t>схем</a:t>
            </a:r>
            <a:r>
              <a:rPr lang="ru-RU" sz="1800" dirty="0">
                <a:latin typeface="Montserrat"/>
              </a:rPr>
              <a:t>ы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базы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данных</a:t>
            </a:r>
            <a:endParaRPr lang="ru-RU" sz="1800" dirty="0">
              <a:latin typeface="Montserrat"/>
            </a:endParaRPr>
          </a:p>
        </p:txBody>
      </p:sp>
      <p:sp>
        <p:nvSpPr>
          <p:cNvPr id="12" name="Google Shape;846;p86"/>
          <p:cNvSpPr/>
          <p:nvPr/>
        </p:nvSpPr>
        <p:spPr>
          <a:xfrm rot="16200000">
            <a:off x="342956" y="2755446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Прямоугольник 12"/>
          <p:cNvSpPr/>
          <p:nvPr/>
        </p:nvSpPr>
        <p:spPr>
          <a:xfrm>
            <a:off x="578644" y="2987987"/>
            <a:ext cx="2815194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</a:pPr>
            <a:r>
              <a:rPr lang="en-US" sz="1800" dirty="0" err="1">
                <a:latin typeface="Montserrat"/>
              </a:rPr>
              <a:t>создан</a:t>
            </a:r>
            <a:r>
              <a:rPr lang="ru-RU" sz="1800" dirty="0" err="1">
                <a:latin typeface="Montserrat"/>
              </a:rPr>
              <a:t>ия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прототип</a:t>
            </a:r>
            <a:r>
              <a:rPr lang="ru-RU" sz="1800" dirty="0" err="1">
                <a:latin typeface="Montserrat"/>
              </a:rPr>
              <a:t>ов</a:t>
            </a:r>
            <a:endParaRPr lang="ru-RU" sz="1800" dirty="0">
              <a:latin typeface="Montserrat"/>
            </a:endParaRPr>
          </a:p>
        </p:txBody>
      </p:sp>
      <p:sp>
        <p:nvSpPr>
          <p:cNvPr id="14" name="Google Shape;846;p86"/>
          <p:cNvSpPr/>
          <p:nvPr/>
        </p:nvSpPr>
        <p:spPr>
          <a:xfrm rot="16200000">
            <a:off x="342718" y="3082294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Прямоугольник 14"/>
          <p:cNvSpPr/>
          <p:nvPr/>
        </p:nvSpPr>
        <p:spPr>
          <a:xfrm>
            <a:off x="578168" y="3303926"/>
            <a:ext cx="5527475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</a:pPr>
            <a:r>
              <a:rPr lang="ru-RU" sz="1800" dirty="0" smtClean="0">
                <a:latin typeface="Montserrat"/>
              </a:rPr>
              <a:t>разработки </a:t>
            </a:r>
            <a:r>
              <a:rPr lang="ru-RU" sz="1800" dirty="0">
                <a:latin typeface="Montserrat"/>
              </a:rPr>
              <a:t>функциональной части проекта</a:t>
            </a:r>
          </a:p>
        </p:txBody>
      </p:sp>
      <p:sp>
        <p:nvSpPr>
          <p:cNvPr id="16" name="Google Shape;846;p86"/>
          <p:cNvSpPr/>
          <p:nvPr/>
        </p:nvSpPr>
        <p:spPr>
          <a:xfrm rot="16200000">
            <a:off x="342242" y="3398233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Прямоугольник 16"/>
          <p:cNvSpPr/>
          <p:nvPr/>
        </p:nvSpPr>
        <p:spPr>
          <a:xfrm>
            <a:off x="578168" y="3625420"/>
            <a:ext cx="543770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</a:pPr>
            <a:r>
              <a:rPr lang="ru-RU" sz="1800" dirty="0" smtClean="0">
                <a:latin typeface="Montserrat"/>
              </a:rPr>
              <a:t>проведения </a:t>
            </a:r>
            <a:r>
              <a:rPr lang="ru-RU" sz="1800" dirty="0">
                <a:latin typeface="Montserrat"/>
              </a:rPr>
              <a:t>тестирования и продвижения</a:t>
            </a:r>
          </a:p>
        </p:txBody>
      </p:sp>
      <p:sp>
        <p:nvSpPr>
          <p:cNvPr id="18" name="Google Shape;846;p86"/>
          <p:cNvSpPr/>
          <p:nvPr/>
        </p:nvSpPr>
        <p:spPr>
          <a:xfrm rot="16200000">
            <a:off x="342242" y="3719727"/>
            <a:ext cx="160200" cy="160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Прямоугольник 6"/>
          <p:cNvSpPr/>
          <p:nvPr/>
        </p:nvSpPr>
        <p:spPr>
          <a:xfrm>
            <a:off x="222778" y="4068540"/>
            <a:ext cx="7892522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</a:pPr>
            <a:r>
              <a:rPr lang="ru-RU" sz="1800" dirty="0">
                <a:latin typeface="Montserrat"/>
              </a:rPr>
              <a:t>Онлайн-сервис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реализован</a:t>
            </a:r>
            <a:r>
              <a:rPr lang="en-US" sz="1800" dirty="0">
                <a:latin typeface="Montserrat"/>
              </a:rPr>
              <a:t> и </a:t>
            </a:r>
            <a:r>
              <a:rPr lang="en-US" sz="1800" dirty="0" err="1">
                <a:latin typeface="Montserrat"/>
              </a:rPr>
              <a:t>протестирован</a:t>
            </a:r>
            <a:r>
              <a:rPr lang="en-US" sz="1800" dirty="0">
                <a:latin typeface="Montserrat"/>
              </a:rPr>
              <a:t>, </a:t>
            </a:r>
            <a:r>
              <a:rPr lang="en-US" sz="1800" dirty="0" err="1">
                <a:latin typeface="Montserrat"/>
              </a:rPr>
              <a:t>рассчитаны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его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основные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экономические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показатели</a:t>
            </a:r>
            <a:r>
              <a:rPr lang="en-US" sz="1800" dirty="0"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79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86023" y="499566"/>
            <a:ext cx="4572000" cy="97719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Учреждение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образования</a:t>
            </a:r>
            <a:endParaRPr lang="en-US" sz="1800" dirty="0">
              <a:solidFill>
                <a:srgbClr val="363636"/>
              </a:solidFill>
              <a:latin typeface="Montserrat"/>
            </a:endParaRPr>
          </a:p>
          <a:p>
            <a:pPr algn="ctr">
              <a:lnSpc>
                <a:spcPts val="2300"/>
              </a:lnSpc>
            </a:pPr>
            <a:r>
              <a:rPr lang="en-US" sz="1800" dirty="0">
                <a:solidFill>
                  <a:srgbClr val="363636"/>
                </a:solidFill>
                <a:latin typeface="Montserrat"/>
              </a:rPr>
              <a:t>«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Белорусский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государственный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технологический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363636"/>
                </a:solidFill>
                <a:latin typeface="Montserrat"/>
              </a:rPr>
              <a:t>университет</a:t>
            </a:r>
            <a:r>
              <a:rPr lang="en-US" sz="1800" dirty="0">
                <a:solidFill>
                  <a:srgbClr val="363636"/>
                </a:solidFill>
                <a:latin typeface="Montserrat"/>
              </a:rPr>
              <a:t>»</a:t>
            </a:r>
          </a:p>
        </p:txBody>
      </p:sp>
      <p:sp>
        <p:nvSpPr>
          <p:cNvPr id="6" name="TextBox 20"/>
          <p:cNvSpPr txBox="1"/>
          <p:nvPr/>
        </p:nvSpPr>
        <p:spPr>
          <a:xfrm>
            <a:off x="1404393" y="4404095"/>
            <a:ext cx="633526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dirty="0" err="1">
                <a:solidFill>
                  <a:srgbClr val="363636"/>
                </a:solidFill>
                <a:latin typeface="Montserrat"/>
              </a:rPr>
              <a:t>Автор</a:t>
            </a:r>
            <a:r>
              <a:rPr lang="en-US" sz="1600" dirty="0">
                <a:solidFill>
                  <a:srgbClr val="363636"/>
                </a:solidFill>
                <a:latin typeface="Montserrat"/>
              </a:rPr>
              <a:t>: </a:t>
            </a:r>
            <a:r>
              <a:rPr lang="ru-RU" sz="1600" dirty="0" err="1" smtClean="0">
                <a:solidFill>
                  <a:srgbClr val="363636"/>
                </a:solidFill>
                <a:latin typeface="Montserrat"/>
              </a:rPr>
              <a:t>Помоз</a:t>
            </a:r>
            <a:r>
              <a:rPr lang="en-US" sz="1600" dirty="0" smtClean="0">
                <a:solidFill>
                  <a:srgbClr val="363636"/>
                </a:solidFill>
                <a:latin typeface="Montserrat"/>
              </a:rPr>
              <a:t> </a:t>
            </a:r>
            <a:r>
              <a:rPr lang="ru-RU" sz="1600" dirty="0">
                <a:solidFill>
                  <a:srgbClr val="363636"/>
                </a:solidFill>
                <a:latin typeface="Montserrat"/>
              </a:rPr>
              <a:t>Д</a:t>
            </a:r>
            <a:r>
              <a:rPr lang="en-US" sz="1600" dirty="0" smtClean="0">
                <a:solidFill>
                  <a:srgbClr val="363636"/>
                </a:solidFill>
                <a:latin typeface="Montserrat"/>
              </a:rPr>
              <a:t>.С.   </a:t>
            </a:r>
            <a:r>
              <a:rPr lang="en-US" sz="1600" dirty="0" err="1" smtClean="0">
                <a:solidFill>
                  <a:srgbClr val="363636"/>
                </a:solidFill>
                <a:latin typeface="Montserrat"/>
              </a:rPr>
              <a:t>Руководитель</a:t>
            </a:r>
            <a:r>
              <a:rPr lang="en-US" sz="1600" dirty="0">
                <a:solidFill>
                  <a:srgbClr val="363636"/>
                </a:solidFill>
                <a:latin typeface="Montserrat"/>
              </a:rPr>
              <a:t>: </a:t>
            </a:r>
            <a:r>
              <a:rPr lang="ru-RU" sz="1600" dirty="0" err="1" smtClean="0">
                <a:solidFill>
                  <a:srgbClr val="363636"/>
                </a:solidFill>
                <a:latin typeface="Montserrat"/>
              </a:rPr>
              <a:t>Осоко</a:t>
            </a:r>
            <a:r>
              <a:rPr lang="en-US" sz="1600" dirty="0" smtClean="0">
                <a:solidFill>
                  <a:srgbClr val="363636"/>
                </a:solidFill>
                <a:latin typeface="Montserrat"/>
              </a:rPr>
              <a:t> </a:t>
            </a:r>
            <a:r>
              <a:rPr lang="ru-RU" sz="1600" dirty="0">
                <a:solidFill>
                  <a:srgbClr val="363636"/>
                </a:solidFill>
                <a:latin typeface="Montserrat"/>
              </a:rPr>
              <a:t>С</a:t>
            </a:r>
            <a:r>
              <a:rPr lang="en-US" sz="1600" dirty="0" smtClean="0">
                <a:solidFill>
                  <a:srgbClr val="363636"/>
                </a:solidFill>
                <a:latin typeface="Montserrat"/>
              </a:rPr>
              <a:t>.</a:t>
            </a:r>
            <a:r>
              <a:rPr lang="ru-RU" sz="1600" dirty="0" smtClean="0">
                <a:solidFill>
                  <a:srgbClr val="363636"/>
                </a:solidFill>
                <a:latin typeface="Montserrat"/>
              </a:rPr>
              <a:t>А</a:t>
            </a:r>
            <a:r>
              <a:rPr lang="en-US" sz="1600" dirty="0" smtClean="0">
                <a:solidFill>
                  <a:srgbClr val="363636"/>
                </a:solidFill>
                <a:latin typeface="Montserrat"/>
              </a:rPr>
              <a:t>.</a:t>
            </a:r>
            <a:endParaRPr lang="en-US" sz="1600" dirty="0">
              <a:solidFill>
                <a:srgbClr val="363636"/>
              </a:solidFill>
              <a:latin typeface="Montserrat"/>
            </a:endParaRPr>
          </a:p>
          <a:p>
            <a:pPr algn="ctr">
              <a:lnSpc>
                <a:spcPts val="2000"/>
              </a:lnSpc>
              <a:spcBef>
                <a:spcPct val="0"/>
              </a:spcBef>
            </a:pPr>
            <a:endParaRPr lang="en-US" sz="1600" dirty="0">
              <a:solidFill>
                <a:srgbClr val="363636"/>
              </a:solidFill>
              <a:latin typeface="Montserrat"/>
            </a:endParaRPr>
          </a:p>
        </p:txBody>
      </p:sp>
      <p:sp>
        <p:nvSpPr>
          <p:cNvPr id="8" name="TextBox 20"/>
          <p:cNvSpPr txBox="1"/>
          <p:nvPr/>
        </p:nvSpPr>
        <p:spPr>
          <a:xfrm>
            <a:off x="1253090" y="2183224"/>
            <a:ext cx="706860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ru-RU" sz="4400" dirty="0" smtClean="0">
                <a:solidFill>
                  <a:srgbClr val="363636"/>
                </a:solidFill>
                <a:latin typeface="Montserrat"/>
              </a:rPr>
              <a:t>Спасибо за внимание</a:t>
            </a:r>
            <a:endParaRPr lang="en-US" sz="4400" dirty="0">
              <a:solidFill>
                <a:srgbClr val="363636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3746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488;p60"/>
          <p:cNvSpPr txBox="1">
            <a:spLocks noGrp="1"/>
          </p:cNvSpPr>
          <p:nvPr>
            <p:ph type="title"/>
          </p:nvPr>
        </p:nvSpPr>
        <p:spPr>
          <a:xfrm>
            <a:off x="-89342" y="1734590"/>
            <a:ext cx="92333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Анализ аналогичных</a:t>
            </a:r>
            <a:b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</a:br>
            <a: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решений</a:t>
            </a:r>
            <a:endParaRPr sz="4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077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99573" y="800913"/>
            <a:ext cx="2842869" cy="1471279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4782508" y="786271"/>
            <a:ext cx="3006194" cy="1461411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1199572" y="2586388"/>
            <a:ext cx="2842869" cy="1604199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6"/>
          <a:stretch>
            <a:fillRect/>
          </a:stretch>
        </p:blipFill>
        <p:spPr>
          <a:xfrm>
            <a:off x="4786740" y="2586388"/>
            <a:ext cx="3001962" cy="1604199"/>
          </a:xfrm>
          <a:prstGeom prst="rect">
            <a:avLst/>
          </a:prstGeom>
        </p:spPr>
      </p:pic>
      <p:sp>
        <p:nvSpPr>
          <p:cNvPr id="11" name="Google Shape;488;p60"/>
          <p:cNvSpPr txBox="1">
            <a:spLocks/>
          </p:cNvSpPr>
          <p:nvPr/>
        </p:nvSpPr>
        <p:spPr>
          <a:xfrm>
            <a:off x="1794896" y="352769"/>
            <a:ext cx="1652222" cy="36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>
                <a:solidFill>
                  <a:srgbClr val="363636"/>
                </a:solidFill>
                <a:latin typeface="Montserrat" panose="00000500000000000000" pitchFamily="2" charset="-52"/>
              </a:rPr>
              <a:t>p</a:t>
            </a:r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airmovie.ru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6" name="Google Shape;488;p60"/>
          <p:cNvSpPr txBox="1">
            <a:spLocks/>
          </p:cNvSpPr>
          <p:nvPr/>
        </p:nvSpPr>
        <p:spPr>
          <a:xfrm>
            <a:off x="1794896" y="4270243"/>
            <a:ext cx="1652222" cy="36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filmpro.ru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Google Shape;488;p60"/>
          <p:cNvSpPr txBox="1">
            <a:spLocks/>
          </p:cNvSpPr>
          <p:nvPr/>
        </p:nvSpPr>
        <p:spPr>
          <a:xfrm>
            <a:off x="5459494" y="4270243"/>
            <a:ext cx="1652222" cy="36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kinopoisk.ru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Google Shape;488;p60"/>
          <p:cNvSpPr txBox="1">
            <a:spLocks/>
          </p:cNvSpPr>
          <p:nvPr/>
        </p:nvSpPr>
        <p:spPr>
          <a:xfrm>
            <a:off x="5395866" y="355493"/>
            <a:ext cx="1652222" cy="36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z="1800" dirty="0">
                <a:solidFill>
                  <a:srgbClr val="363636"/>
                </a:solidFill>
                <a:latin typeface="Montserrat" panose="00000500000000000000" pitchFamily="2" charset="-52"/>
              </a:rPr>
              <a:t>f</a:t>
            </a:r>
            <a:r>
              <a:rPr lang="en-US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ilm-like.ru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8;p60"/>
          <p:cNvSpPr txBox="1">
            <a:spLocks/>
          </p:cNvSpPr>
          <p:nvPr/>
        </p:nvSpPr>
        <p:spPr>
          <a:xfrm>
            <a:off x="775242" y="812659"/>
            <a:ext cx="5368999" cy="60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l"/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Анализ проводился по следующим критериям</a:t>
            </a:r>
            <a:r>
              <a:rPr lang="en-US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:</a:t>
            </a:r>
            <a:endParaRPr lang="ru-RU"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775242" y="196606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01.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Google Shape;488;p60"/>
          <p:cNvSpPr txBox="1">
            <a:spLocks/>
          </p:cNvSpPr>
          <p:nvPr/>
        </p:nvSpPr>
        <p:spPr>
          <a:xfrm>
            <a:off x="1374793" y="2113422"/>
            <a:ext cx="1841957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Цель сервиса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0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775242" y="246417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02.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Google Shape;488;p60"/>
          <p:cNvSpPr txBox="1">
            <a:spLocks/>
          </p:cNvSpPr>
          <p:nvPr/>
        </p:nvSpPr>
        <p:spPr>
          <a:xfrm>
            <a:off x="1374793" y="2608416"/>
            <a:ext cx="2493315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Мобильная версия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6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775242" y="299206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dirty="0">
                <a:solidFill>
                  <a:srgbClr val="363636"/>
                </a:solidFill>
                <a:latin typeface="Montserrat" panose="00000500000000000000" pitchFamily="2" charset="-52"/>
              </a:rPr>
              <a:t>3</a:t>
            </a: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Google Shape;488;p60"/>
          <p:cNvSpPr txBox="1">
            <a:spLocks/>
          </p:cNvSpPr>
          <p:nvPr/>
        </p:nvSpPr>
        <p:spPr>
          <a:xfrm>
            <a:off x="1374793" y="3133796"/>
            <a:ext cx="1138065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Дизайн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4494972" y="196606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dirty="0">
                <a:solidFill>
                  <a:srgbClr val="363636"/>
                </a:solidFill>
                <a:latin typeface="Montserrat" panose="00000500000000000000" pitchFamily="2" charset="-52"/>
              </a:rPr>
              <a:t>4</a:t>
            </a: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Google Shape;488;p60"/>
          <p:cNvSpPr txBox="1">
            <a:spLocks/>
          </p:cNvSpPr>
          <p:nvPr/>
        </p:nvSpPr>
        <p:spPr>
          <a:xfrm>
            <a:off x="5132165" y="2105675"/>
            <a:ext cx="1506456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>
                <a:solidFill>
                  <a:srgbClr val="363636"/>
                </a:solidFill>
                <a:latin typeface="Montserrat" panose="00000500000000000000" pitchFamily="2" charset="-52"/>
              </a:rPr>
              <a:t>Н</a:t>
            </a:r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авигация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4494972" y="246956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dirty="0">
                <a:solidFill>
                  <a:srgbClr val="363636"/>
                </a:solidFill>
                <a:latin typeface="Montserrat" panose="00000500000000000000" pitchFamily="2" charset="-52"/>
              </a:rPr>
              <a:t>5</a:t>
            </a: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Google Shape;488;p60"/>
          <p:cNvSpPr txBox="1">
            <a:spLocks/>
          </p:cNvSpPr>
          <p:nvPr/>
        </p:nvSpPr>
        <p:spPr>
          <a:xfrm>
            <a:off x="5132165" y="2613805"/>
            <a:ext cx="1698326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Функционал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Google Shape;503;p61"/>
          <p:cNvSpPr txBox="1">
            <a:spLocks noGrp="1"/>
          </p:cNvSpPr>
          <p:nvPr>
            <p:ph type="title" idx="4294967295"/>
          </p:nvPr>
        </p:nvSpPr>
        <p:spPr>
          <a:xfrm>
            <a:off x="4494972" y="299206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0</a:t>
            </a:r>
            <a:r>
              <a:rPr lang="ru-RU" sz="2800" dirty="0">
                <a:solidFill>
                  <a:srgbClr val="363636"/>
                </a:solidFill>
                <a:latin typeface="Montserrat" panose="00000500000000000000" pitchFamily="2" charset="-52"/>
              </a:rPr>
              <a:t>6</a:t>
            </a:r>
            <a:r>
              <a:rPr lang="en" sz="2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.</a:t>
            </a:r>
            <a:endParaRPr sz="2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Google Shape;488;p60"/>
          <p:cNvSpPr txBox="1">
            <a:spLocks/>
          </p:cNvSpPr>
          <p:nvPr/>
        </p:nvSpPr>
        <p:spPr>
          <a:xfrm>
            <a:off x="5132165" y="3139185"/>
            <a:ext cx="2975636" cy="28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ru-RU" sz="18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Актуальность контента</a:t>
            </a:r>
            <a:endParaRPr lang="ru-RU" sz="18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820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488;p60"/>
          <p:cNvSpPr txBox="1">
            <a:spLocks noGrp="1"/>
          </p:cNvSpPr>
          <p:nvPr>
            <p:ph type="title"/>
          </p:nvPr>
        </p:nvSpPr>
        <p:spPr>
          <a:xfrm>
            <a:off x="414440" y="2017462"/>
            <a:ext cx="83216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Проектирование</a:t>
            </a:r>
            <a:endParaRPr sz="44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730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88;p60"/>
          <p:cNvSpPr txBox="1">
            <a:spLocks noGrp="1"/>
          </p:cNvSpPr>
          <p:nvPr>
            <p:ph type="title"/>
          </p:nvPr>
        </p:nvSpPr>
        <p:spPr>
          <a:xfrm>
            <a:off x="230245" y="261025"/>
            <a:ext cx="86900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Диаграмма вариантов использования</a:t>
            </a:r>
            <a:endParaRPr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29" y="949244"/>
            <a:ext cx="7311119" cy="37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1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88;p60"/>
          <p:cNvSpPr txBox="1">
            <a:spLocks noGrp="1"/>
          </p:cNvSpPr>
          <p:nvPr>
            <p:ph type="title"/>
          </p:nvPr>
        </p:nvSpPr>
        <p:spPr>
          <a:xfrm>
            <a:off x="230245" y="261025"/>
            <a:ext cx="86900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rgbClr val="363636"/>
                </a:solidFill>
                <a:latin typeface="Montserrat" panose="00000500000000000000" pitchFamily="2" charset="-52"/>
              </a:rPr>
              <a:t>Структурная схема онлайн-сервиса</a:t>
            </a:r>
            <a:endParaRPr sz="3200" dirty="0">
              <a:solidFill>
                <a:srgbClr val="363636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75" y="1035430"/>
            <a:ext cx="7077027" cy="35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7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E9E0F0"/>
      </a:lt1>
      <a:dk2>
        <a:srgbClr val="000000"/>
      </a:dk2>
      <a:lt2>
        <a:srgbClr val="E9E0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522</Words>
  <Application>Microsoft Office PowerPoint</Application>
  <PresentationFormat>Экран (16:9)</PresentationFormat>
  <Paragraphs>157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9" baseType="lpstr">
      <vt:lpstr>Crimson Text</vt:lpstr>
      <vt:lpstr>Arial</vt:lpstr>
      <vt:lpstr>Montserrat</vt:lpstr>
      <vt:lpstr>Vidaloka</vt:lpstr>
      <vt:lpstr>Minimalist Business Slides XL by Slidesgo</vt:lpstr>
      <vt:lpstr>Презентация PowerPoint</vt:lpstr>
      <vt:lpstr>Цель</vt:lpstr>
      <vt:lpstr>Задачи</vt:lpstr>
      <vt:lpstr>Анализ аналогичных решений</vt:lpstr>
      <vt:lpstr>Презентация PowerPoint</vt:lpstr>
      <vt:lpstr>01.</vt:lpstr>
      <vt:lpstr>Проектирование</vt:lpstr>
      <vt:lpstr>Диаграмма вариантов использования</vt:lpstr>
      <vt:lpstr>Структурная схема онлайн-сервиса</vt:lpstr>
      <vt:lpstr>Логическая схема базы данных</vt:lpstr>
      <vt:lpstr>Прототипы основных страниц</vt:lpstr>
      <vt:lpstr>Алгоритм актуализации базы данных</vt:lpstr>
      <vt:lpstr>Алгоритм расчета рейтинга фильма</vt:lpstr>
      <vt:lpstr>Разработка дизайна проекта</vt:lpstr>
      <vt:lpstr>Презентация PowerPoint</vt:lpstr>
      <vt:lpstr>Дизайн-макеты основных страниц</vt:lpstr>
      <vt:lpstr>Реализация проекта</vt:lpstr>
      <vt:lpstr>Презентация PowerPoint</vt:lpstr>
      <vt:lpstr>01.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Тестирование и продвижение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Daniil Pomoz</dc:creator>
  <cp:lastModifiedBy>Denzel</cp:lastModifiedBy>
  <cp:revision>54</cp:revision>
  <dcterms:modified xsi:type="dcterms:W3CDTF">2024-06-18T21:33:21Z</dcterms:modified>
</cp:coreProperties>
</file>